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80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</p:sldIdLst>
  <p:sldSz cy="5143500" cx="9144000"/>
  <p:notesSz cx="6858000" cy="9144000"/>
  <p:embeddedFontLst>
    <p:embeddedFont>
      <p:font typeface="Raleway"/>
      <p:regular r:id="rId90"/>
      <p:bold r:id="rId91"/>
      <p:italic r:id="rId92"/>
      <p:boldItalic r:id="rId93"/>
    </p:embeddedFont>
    <p:embeddedFont>
      <p:font typeface="Lato"/>
      <p:regular r:id="rId94"/>
      <p:bold r:id="rId95"/>
      <p:italic r:id="rId96"/>
      <p:boldItalic r:id="rId9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95" Type="http://schemas.openxmlformats.org/officeDocument/2006/relationships/font" Target="fonts/Lato-bold.fntdata"/><Relationship Id="rId94" Type="http://schemas.openxmlformats.org/officeDocument/2006/relationships/font" Target="fonts/Lato-regular.fntdata"/><Relationship Id="rId97" Type="http://schemas.openxmlformats.org/officeDocument/2006/relationships/font" Target="fonts/Lato-boldItalic.fntdata"/><Relationship Id="rId96" Type="http://schemas.openxmlformats.org/officeDocument/2006/relationships/font" Target="fonts/Lato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91" Type="http://schemas.openxmlformats.org/officeDocument/2006/relationships/font" Target="fonts/Raleway-bold.fntdata"/><Relationship Id="rId90" Type="http://schemas.openxmlformats.org/officeDocument/2006/relationships/font" Target="fonts/Raleway-regular.fntdata"/><Relationship Id="rId93" Type="http://schemas.openxmlformats.org/officeDocument/2006/relationships/font" Target="fonts/Raleway-boldItalic.fntdata"/><Relationship Id="rId92" Type="http://schemas.openxmlformats.org/officeDocument/2006/relationships/font" Target="fonts/Raleway-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86" Type="http://schemas.openxmlformats.org/officeDocument/2006/relationships/slide" Target="slides/slide81.xml"/><Relationship Id="rId85" Type="http://schemas.openxmlformats.org/officeDocument/2006/relationships/slide" Target="slides/slide80.xml"/><Relationship Id="rId88" Type="http://schemas.openxmlformats.org/officeDocument/2006/relationships/slide" Target="slides/slide83.xml"/><Relationship Id="rId87" Type="http://schemas.openxmlformats.org/officeDocument/2006/relationships/slide" Target="slides/slide82.xml"/><Relationship Id="rId89" Type="http://schemas.openxmlformats.org/officeDocument/2006/relationships/slide" Target="slides/slide84.xml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75" Type="http://schemas.openxmlformats.org/officeDocument/2006/relationships/slide" Target="slides/slide70.xml"/><Relationship Id="rId74" Type="http://schemas.openxmlformats.org/officeDocument/2006/relationships/slide" Target="slides/slide69.xml"/><Relationship Id="rId77" Type="http://schemas.openxmlformats.org/officeDocument/2006/relationships/slide" Target="slides/slide72.xml"/><Relationship Id="rId76" Type="http://schemas.openxmlformats.org/officeDocument/2006/relationships/slide" Target="slides/slide71.xml"/><Relationship Id="rId79" Type="http://schemas.openxmlformats.org/officeDocument/2006/relationships/slide" Target="slides/slide74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66" Type="http://schemas.openxmlformats.org/officeDocument/2006/relationships/slide" Target="slides/slide61.xml"/><Relationship Id="rId65" Type="http://schemas.openxmlformats.org/officeDocument/2006/relationships/slide" Target="slides/slide60.xml"/><Relationship Id="rId68" Type="http://schemas.openxmlformats.org/officeDocument/2006/relationships/slide" Target="slides/slide63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69" Type="http://schemas.openxmlformats.org/officeDocument/2006/relationships/slide" Target="slides/slide6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5" Type="http://schemas.openxmlformats.org/officeDocument/2006/relationships/slide" Target="slides/slide50.xml"/><Relationship Id="rId54" Type="http://schemas.openxmlformats.org/officeDocument/2006/relationships/slide" Target="slides/slide49.xml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59" Type="http://schemas.openxmlformats.org/officeDocument/2006/relationships/slide" Target="slides/slide54.xml"/><Relationship Id="rId58" Type="http://schemas.openxmlformats.org/officeDocument/2006/relationships/slide" Target="slides/slide5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c6f73a04f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c6f73a04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c6f73a04f_0_3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c6f73a04f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c6f73a04f_0_3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c6f73a04f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e196c6bd1c_0_24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1e196c6bd1c_0_2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c6f73a04f_0_4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c6f73a04f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e196c6bd1c_0_25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1e196c6bd1c_0_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e196c6bd1c_0_26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1e196c6bd1c_0_2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e196c6bd1c_0_27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1e196c6bd1c_0_2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e196c6bd1c_0_28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1e196c6bd1c_0_2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e196c6bd1c_0_28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1e196c6bd1c_0_2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e196c6bd1c_0_29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1e196c6bd1c_0_2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c6f73a04f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c6f73a04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1e196c6bd1c_0_30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1e196c6bd1c_0_3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1e196c6bd1c_0_30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1e196c6bd1c_0_3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e196c6bd1c_0_31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1e196c6bd1c_0_3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e196c6bd1c_0_31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e196c6bd1c_0_3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e196c6bd1c_0_32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e196c6bd1c_0_3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e196c6bd1c_0_33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1e196c6bd1c_0_3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e196c6bd1c_0_33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1e196c6bd1c_0_3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e196c6bd1c_0_34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1e196c6bd1c_0_3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1e196c6bd1c_0_34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1e196c6bd1c_0_3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1e196c6bd1c_0_35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1e196c6bd1c_0_3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c6f73a04f_0_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c6f73a04f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e196c6bd1c_0_35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1e196c6bd1c_0_3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e196c6bd1c_0_37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1e196c6bd1c_0_3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1e196c6bd1c_0_36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1e196c6bd1c_0_3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1e196c6bd1c_0_36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1e196c6bd1c_0_3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1e196c6bd1c_0_38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1e196c6bd1c_0_3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1e196c6bd1c_0_39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1e196c6bd1c_0_3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1e196c6bd1c_0_40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1e196c6bd1c_0_4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1e196c6bd1c_0_40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1e196c6bd1c_0_4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1e196c6bd1c_0_41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1e196c6bd1c_0_4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1e196c6bd1c_0_42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1e196c6bd1c_0_4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e196c6bd1c_0_21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1e196c6bd1c_0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1e196c6bd1c_0_43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1e196c6bd1c_0_4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1e196c6bd1c_0_42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1e196c6bd1c_0_4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1e196c6bd1c_0_44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1e196c6bd1c_0_4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1e196c6bd1c_0_45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1e196c6bd1c_0_4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1e196c6bd1c_0_45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1e196c6bd1c_0_4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1e196c6bd1c_0_46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1e196c6bd1c_0_4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1e196c6bd1c_0_47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1e196c6bd1c_0_4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1e196c6bd1c_0_48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1e196c6bd1c_0_4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1e196c6bd1c_0_48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1e196c6bd1c_0_4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1e196c6bd1c_0_49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1e196c6bd1c_0_4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e196c6bd1c_0_22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1e196c6bd1c_0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1e196c6bd1c_0_50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1e196c6bd1c_0_5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1e196c6bd1c_0_50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1e196c6bd1c_0_5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1e196c6bd1c_0_51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1e196c6bd1c_0_5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1e196c6bd1c_0_52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1e196c6bd1c_0_5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1e196c6bd1c_0_53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1e196c6bd1c_0_5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1e196c6bd1c_0_54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1e196c6bd1c_0_5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1e196c6bd1c_0_54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1e196c6bd1c_0_5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1e196c6bd1c_0_55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1e196c6bd1c_0_5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1e196c6bd1c_0_56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1e196c6bd1c_0_5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1e196c6bd1c_0_57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1e196c6bd1c_0_5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c6f73a04f_0_1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c6f73a04f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1e196c6bd1c_0_58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1e196c6bd1c_0_5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1e196c6bd1c_0_58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1e196c6bd1c_0_5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1e196c6bd1c_0_59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1e196c6bd1c_0_5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1e196c6bd1c_0_60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1e196c6bd1c_0_6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1e196c6bd1c_0_61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1e196c6bd1c_0_6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1e196c6bd1c_0_64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1e196c6bd1c_0_6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1e196c6bd1c_0_64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1e196c6bd1c_0_6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1e196c6bd1c_0_65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" name="Google Shape;522;g1e196c6bd1c_0_6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1e196c6bd1c_0_66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1e196c6bd1c_0_6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1e196c6bd1c_0_66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g1e196c6bd1c_0_6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c6f73a04f_0_2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c6f73a04f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1e196c6bd1c_0_67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" name="Google Shape;543;g1e196c6bd1c_0_6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1e196c6bd1c_0_68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1e196c6bd1c_0_6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1e196c6bd1c_0_69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7" name="Google Shape;557;g1e196c6bd1c_0_6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1e1a2012940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3" name="Google Shape;563;g1e1a201294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1e1a2012940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1e1a2012940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1e1a2012940_0_1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5" name="Google Shape;575;g1e1a2012940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1e1a2012940_0_1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2" name="Google Shape;582;g1e1a2012940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1e1a2012940_0_2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" name="Google Shape;589;g1e1a2012940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1e1a2012940_0_3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6" name="Google Shape;596;g1e1a2012940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1e1a2012940_0_4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Google Shape;603;g1e1a2012940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e196c6bd1c_0_23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e196c6bd1c_0_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1e1a2012940_0_4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0" name="Google Shape;610;g1e1a2012940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1e196c6bd1c_0_62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1e196c6bd1c_0_6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g1e196c6bd1c_0_63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3" name="Google Shape;623;g1e196c6bd1c_0_6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1e196c6bd1c_0_61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9" name="Google Shape;629;g1e196c6bd1c_0_6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1e1a2012940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6" name="Google Shape;636;g1e1a2012940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c6f73a04f_0_2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c6f73a04f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8.png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0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7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1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1.png"/><Relationship Id="rId4" Type="http://schemas.openxmlformats.org/officeDocument/2006/relationships/image" Target="../media/image24.png"/><Relationship Id="rId5" Type="http://schemas.openxmlformats.org/officeDocument/2006/relationships/image" Target="../media/image22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9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9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5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6.png"/><Relationship Id="rId4" Type="http://schemas.openxmlformats.org/officeDocument/2006/relationships/image" Target="../media/image23.png"/><Relationship Id="rId5" Type="http://schemas.openxmlformats.org/officeDocument/2006/relationships/image" Target="../media/image29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8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2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0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8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1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33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3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38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51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40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35.png"/><Relationship Id="rId4" Type="http://schemas.openxmlformats.org/officeDocument/2006/relationships/image" Target="../media/image37.png"/><Relationship Id="rId5" Type="http://schemas.openxmlformats.org/officeDocument/2006/relationships/image" Target="../media/image36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43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50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50.png"/><Relationship Id="rId4" Type="http://schemas.openxmlformats.org/officeDocument/2006/relationships/image" Target="../media/image42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47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4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45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49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56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54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46.png"/><Relationship Id="rId4" Type="http://schemas.openxmlformats.org/officeDocument/2006/relationships/image" Target="../media/image53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52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55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57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7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61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67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60.png"/><Relationship Id="rId4" Type="http://schemas.openxmlformats.org/officeDocument/2006/relationships/image" Target="../media/image58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3.xml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65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59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63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62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68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6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64.png"/><Relationship Id="rId4" Type="http://schemas.openxmlformats.org/officeDocument/2006/relationships/image" Target="../media/image69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1.xml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70.jp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72.jp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4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RPC - Remote Procedure Call</a:t>
            </a:r>
            <a:endParaRPr/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729452" y="203055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Teoria e prática</a:t>
            </a:r>
            <a:endParaRPr sz="2400"/>
          </a:p>
        </p:txBody>
      </p:sp>
      <p:sp>
        <p:nvSpPr>
          <p:cNvPr id="88" name="Google Shape;88;p13"/>
          <p:cNvSpPr txBox="1"/>
          <p:nvPr>
            <p:ph idx="1" type="subTitle"/>
          </p:nvPr>
        </p:nvSpPr>
        <p:spPr>
          <a:xfrm>
            <a:off x="696676" y="2847500"/>
            <a:ext cx="39432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dk2"/>
                </a:solidFill>
              </a:rPr>
              <a:t>Me. Daniel Sucupira Lima</a:t>
            </a:r>
            <a:endParaRPr sz="2400">
              <a:solidFill>
                <a:schemeClr val="dk2"/>
              </a:solidFill>
            </a:endParaRPr>
          </a:p>
        </p:txBody>
      </p:sp>
      <p:pic>
        <p:nvPicPr>
          <p:cNvPr id="89" name="Google Shape;89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58400" y="3958838"/>
            <a:ext cx="658801" cy="97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33275" y="3980125"/>
            <a:ext cx="4357275" cy="935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2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Existe uma forma de facilitar essa comunicação</a:t>
            </a:r>
            <a:endParaRPr/>
          </a:p>
        </p:txBody>
      </p:sp>
      <p:sp>
        <p:nvSpPr>
          <p:cNvPr id="146" name="Google Shape;146;p22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Pode-se utilizar o RPC</a:t>
            </a:r>
            <a:endParaRPr/>
          </a:p>
        </p:txBody>
      </p:sp>
      <p:pic>
        <p:nvPicPr>
          <p:cNvPr descr="https://i.pinimg.com/564x/68/7b/2c/687b2cf1cff474b693ec10c97a7a6c0a.jpg" id="147" name="Google Shape;14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0675" y="1368075"/>
            <a:ext cx="4412275" cy="2206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3"/>
          <p:cNvSpPr txBox="1"/>
          <p:nvPr>
            <p:ph idx="4294967295" type="title"/>
          </p:nvPr>
        </p:nvSpPr>
        <p:spPr>
          <a:xfrm>
            <a:off x="773700" y="1663450"/>
            <a:ext cx="7596600" cy="76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"A chave por trás do sucesso do RPC é a semântica simples, mas poderosa, de seu modelo de programação."</a:t>
            </a:r>
            <a:endParaRPr/>
          </a:p>
        </p:txBody>
      </p:sp>
      <p:sp>
        <p:nvSpPr>
          <p:cNvPr id="153" name="Google Shape;153;p23"/>
          <p:cNvSpPr txBox="1"/>
          <p:nvPr>
            <p:ph idx="4294967295" type="body"/>
          </p:nvPr>
        </p:nvSpPr>
        <p:spPr>
          <a:xfrm>
            <a:off x="773700" y="3770075"/>
            <a:ext cx="7596600" cy="51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- </a:t>
            </a:r>
            <a:r>
              <a:rPr lang="pt-BR" sz="1800"/>
              <a:t>Autores: Stephanie Wang, Benjamin Hindman e Ion Stoica</a:t>
            </a:r>
            <a:endParaRPr sz="18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4"/>
          <p:cNvSpPr txBox="1"/>
          <p:nvPr>
            <p:ph type="title"/>
          </p:nvPr>
        </p:nvSpPr>
        <p:spPr>
          <a:xfrm>
            <a:off x="729450" y="5304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2. Fundamentação teórica</a:t>
            </a:r>
            <a:endParaRPr/>
          </a:p>
        </p:txBody>
      </p:sp>
      <p:sp>
        <p:nvSpPr>
          <p:cNvPr id="159" name="Google Shape;159;p24"/>
          <p:cNvSpPr txBox="1"/>
          <p:nvPr>
            <p:ph idx="1" type="body"/>
          </p:nvPr>
        </p:nvSpPr>
        <p:spPr>
          <a:xfrm>
            <a:off x="729450" y="1490500"/>
            <a:ext cx="7688700" cy="35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O RPC permite a chamada à procedimentos remotos;</a:t>
            </a:r>
            <a:endParaRPr sz="1800"/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Ele cria uma interface simples e elegante para essa chamada;</a:t>
            </a:r>
            <a:endParaRPr sz="1800"/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Essa interface é feita através dos </a:t>
            </a:r>
            <a:r>
              <a:rPr b="1" lang="pt-BR" sz="1800"/>
              <a:t>stubs</a:t>
            </a:r>
            <a:r>
              <a:rPr lang="pt-BR" sz="1800"/>
              <a:t>;</a:t>
            </a:r>
            <a:endParaRPr sz="1800"/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Existe um stub para o cliente e outro para o servidor.</a:t>
            </a:r>
            <a:endParaRPr sz="18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5"/>
          <p:cNvSpPr txBox="1"/>
          <p:nvPr>
            <p:ph type="title"/>
          </p:nvPr>
        </p:nvSpPr>
        <p:spPr>
          <a:xfrm>
            <a:off x="507775" y="1318650"/>
            <a:ext cx="25164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/>
              <a:t>Visualização dos stubs</a:t>
            </a:r>
            <a:endParaRPr sz="3000"/>
          </a:p>
        </p:txBody>
      </p:sp>
      <p:pic>
        <p:nvPicPr>
          <p:cNvPr descr="https://people.cs.rutgers.edu/~pxk/417/notes/images/rpc-flow.png" id="165" name="Google Shape;16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7725" y="934725"/>
            <a:ext cx="5575525" cy="3501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6"/>
          <p:cNvSpPr txBox="1"/>
          <p:nvPr>
            <p:ph type="title"/>
          </p:nvPr>
        </p:nvSpPr>
        <p:spPr>
          <a:xfrm>
            <a:off x="729450" y="5304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2. Fundamentação teórica</a:t>
            </a:r>
            <a:endParaRPr/>
          </a:p>
        </p:txBody>
      </p:sp>
      <p:sp>
        <p:nvSpPr>
          <p:cNvPr id="171" name="Google Shape;171;p26"/>
          <p:cNvSpPr txBox="1"/>
          <p:nvPr>
            <p:ph idx="1" type="body"/>
          </p:nvPr>
        </p:nvSpPr>
        <p:spPr>
          <a:xfrm>
            <a:off x="729450" y="1490500"/>
            <a:ext cx="7688700" cy="35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Observe que os stubs recebem os dados da camada superior como parâmetros e monta uma mensagem a ser enviada como cadeia de bytes;</a:t>
            </a:r>
            <a:endParaRPr sz="1800"/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Esse processo de empacotamento é chamado de Marshalling ou packaging;</a:t>
            </a:r>
            <a:endParaRPr sz="1800"/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Observe ainda </a:t>
            </a:r>
            <a:r>
              <a:rPr lang="pt-BR" sz="1800"/>
              <a:t>que os stubs devem entregar dados para a camada superior como parâmetros, desmontando uma mensagem que veio  como cadeia de bytes;</a:t>
            </a:r>
            <a:endParaRPr sz="1800"/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Esse processo de desempacotamento é chamado de unmarshalling ou unpacking.</a:t>
            </a:r>
            <a:endParaRPr sz="18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7"/>
          <p:cNvSpPr txBox="1"/>
          <p:nvPr>
            <p:ph type="title"/>
          </p:nvPr>
        </p:nvSpPr>
        <p:spPr>
          <a:xfrm>
            <a:off x="415850" y="560850"/>
            <a:ext cx="8398200" cy="47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/>
              <a:t>Empacotamento e desempacotamento</a:t>
            </a:r>
            <a:endParaRPr sz="3000"/>
          </a:p>
        </p:txBody>
      </p:sp>
      <p:pic>
        <p:nvPicPr>
          <p:cNvPr descr="https://media.licdn.com/dms/image/C5612AQE7IHr8My57Nw/article-inline_image-shrink_1500_2232/0/1624297081904?e=1687392000&amp;v=beta&amp;t=iWAOxDx4MS-9FsHRjiBA2x42-h4BjOZDuM8MgZD71gU" id="177" name="Google Shape;17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5725" y="1397325"/>
            <a:ext cx="6587424" cy="3691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8"/>
          <p:cNvSpPr txBox="1"/>
          <p:nvPr>
            <p:ph idx="1" type="body"/>
          </p:nvPr>
        </p:nvSpPr>
        <p:spPr>
          <a:xfrm>
            <a:off x="729450" y="1490500"/>
            <a:ext cx="7688700" cy="35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Exibe-se neste trabalho como instalar duas versões do RPC a serem usadas pela linguagem de programação C;</a:t>
            </a:r>
            <a:endParaRPr sz="1800"/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Dependendo do sistema operacional e da sua versão os procedimentos mudam;</a:t>
            </a:r>
            <a:endParaRPr sz="1800"/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Características da máquina:</a:t>
            </a:r>
            <a:endParaRPr sz="1800"/>
          </a:p>
          <a:p>
            <a:pPr indent="-342900" lvl="1" marL="914400" rtl="0" algn="just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pt-BR" sz="1800"/>
              <a:t>Sistema operacional: Ubuntu;</a:t>
            </a:r>
            <a:endParaRPr sz="1800"/>
          </a:p>
          <a:p>
            <a:pPr indent="-342900" lvl="1" marL="914400" rtl="0" algn="just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pt-BR" sz="1800"/>
              <a:t>Versão: Ubuntu 22.04.2 LTS - Jammy Jellyfish;</a:t>
            </a:r>
            <a:endParaRPr sz="1800"/>
          </a:p>
          <a:p>
            <a:pPr indent="-342900" lvl="1" marL="914400" rtl="0" algn="just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pt-BR" sz="1800"/>
              <a:t>Tipo: 64 bits.</a:t>
            </a:r>
            <a:endParaRPr sz="1800"/>
          </a:p>
        </p:txBody>
      </p:sp>
      <p:sp>
        <p:nvSpPr>
          <p:cNvPr id="183" name="Google Shape;183;p28"/>
          <p:cNvSpPr txBox="1"/>
          <p:nvPr>
            <p:ph type="title"/>
          </p:nvPr>
        </p:nvSpPr>
        <p:spPr>
          <a:xfrm>
            <a:off x="729450" y="5304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3</a:t>
            </a:r>
            <a:r>
              <a:rPr lang="pt-BR"/>
              <a:t>. Instalação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9"/>
          <p:cNvSpPr txBox="1"/>
          <p:nvPr>
            <p:ph idx="1" type="body"/>
          </p:nvPr>
        </p:nvSpPr>
        <p:spPr>
          <a:xfrm>
            <a:off x="729450" y="1490500"/>
            <a:ext cx="7688700" cy="14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Passo 1: </a:t>
            </a:r>
            <a:endParaRPr sz="1800"/>
          </a:p>
          <a:p>
            <a:pPr indent="-342900" lvl="1" marL="914400" rtl="0" algn="just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pt-BR" sz="1800"/>
              <a:t>As novas versões de ubuntu não tem, por padrão, as ferramentas essenciais de compilação de programas C/C++;</a:t>
            </a:r>
            <a:endParaRPr sz="1800"/>
          </a:p>
          <a:p>
            <a:pPr indent="-342900" lvl="1" marL="914400" rtl="0" algn="just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pt-BR" sz="1800"/>
              <a:t>Caso sua máquina não tenha, instale-as.</a:t>
            </a:r>
            <a:endParaRPr sz="1800"/>
          </a:p>
        </p:txBody>
      </p:sp>
      <p:sp>
        <p:nvSpPr>
          <p:cNvPr id="189" name="Google Shape;189;p29"/>
          <p:cNvSpPr txBox="1"/>
          <p:nvPr>
            <p:ph type="title"/>
          </p:nvPr>
        </p:nvSpPr>
        <p:spPr>
          <a:xfrm>
            <a:off x="729450" y="5304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3. Instalação</a:t>
            </a:r>
            <a:endParaRPr/>
          </a:p>
        </p:txBody>
      </p:sp>
      <p:pic>
        <p:nvPicPr>
          <p:cNvPr id="190" name="Google Shape;19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138400"/>
            <a:ext cx="8839200" cy="15726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0"/>
          <p:cNvSpPr txBox="1"/>
          <p:nvPr>
            <p:ph idx="1" type="body"/>
          </p:nvPr>
        </p:nvSpPr>
        <p:spPr>
          <a:xfrm>
            <a:off x="729450" y="1490500"/>
            <a:ext cx="7688700" cy="80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Passo 2: </a:t>
            </a:r>
            <a:endParaRPr sz="1800"/>
          </a:p>
          <a:p>
            <a:pPr indent="-342900" lvl="1" marL="914400" rtl="0" algn="just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pt-BR" sz="1800"/>
              <a:t>Verifique se sua máquina já tem as ferramentas de RPC.</a:t>
            </a:r>
            <a:endParaRPr sz="1800"/>
          </a:p>
        </p:txBody>
      </p:sp>
      <p:sp>
        <p:nvSpPr>
          <p:cNvPr id="196" name="Google Shape;196;p30"/>
          <p:cNvSpPr txBox="1"/>
          <p:nvPr>
            <p:ph type="title"/>
          </p:nvPr>
        </p:nvSpPr>
        <p:spPr>
          <a:xfrm>
            <a:off x="729450" y="5304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3. Instalação</a:t>
            </a:r>
            <a:endParaRPr/>
          </a:p>
        </p:txBody>
      </p:sp>
      <p:pic>
        <p:nvPicPr>
          <p:cNvPr id="197" name="Google Shape;19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451400"/>
            <a:ext cx="8839201" cy="14136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1"/>
          <p:cNvSpPr txBox="1"/>
          <p:nvPr>
            <p:ph idx="1" type="body"/>
          </p:nvPr>
        </p:nvSpPr>
        <p:spPr>
          <a:xfrm>
            <a:off x="729450" y="1490500"/>
            <a:ext cx="7688700" cy="80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Passo 2: </a:t>
            </a:r>
            <a:endParaRPr sz="1800"/>
          </a:p>
          <a:p>
            <a:pPr indent="-342900" lvl="1" marL="914400" rtl="0" algn="just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pt-BR" sz="1800"/>
              <a:t>Como minha máquina ainda não tinha, eu instalei.</a:t>
            </a:r>
            <a:endParaRPr sz="1800"/>
          </a:p>
        </p:txBody>
      </p:sp>
      <p:sp>
        <p:nvSpPr>
          <p:cNvPr id="203" name="Google Shape;203;p31"/>
          <p:cNvSpPr txBox="1"/>
          <p:nvPr>
            <p:ph type="title"/>
          </p:nvPr>
        </p:nvSpPr>
        <p:spPr>
          <a:xfrm>
            <a:off x="729450" y="5304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3. Instalação</a:t>
            </a:r>
            <a:endParaRPr/>
          </a:p>
        </p:txBody>
      </p:sp>
      <p:pic>
        <p:nvPicPr>
          <p:cNvPr id="204" name="Google Shape;20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451400"/>
            <a:ext cx="8839199" cy="13808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/>
          <p:nvPr>
            <p:ph type="title"/>
          </p:nvPr>
        </p:nvSpPr>
        <p:spPr>
          <a:xfrm>
            <a:off x="727800" y="423900"/>
            <a:ext cx="7688400" cy="76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Agenda</a:t>
            </a:r>
            <a:endParaRPr/>
          </a:p>
        </p:txBody>
      </p:sp>
      <p:sp>
        <p:nvSpPr>
          <p:cNvPr id="96" name="Google Shape;96;p14"/>
          <p:cNvSpPr txBox="1"/>
          <p:nvPr/>
        </p:nvSpPr>
        <p:spPr>
          <a:xfrm>
            <a:off x="709875" y="1362950"/>
            <a:ext cx="8094300" cy="37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AutoNum type="arabicPeriod"/>
            </a:pPr>
            <a:r>
              <a:rPr lang="pt-BR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Introdução;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AutoNum type="arabicPeriod"/>
            </a:pPr>
            <a:r>
              <a:rPr lang="pt-BR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Fundamentação teórica;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AutoNum type="arabicPeriod"/>
            </a:pPr>
            <a:r>
              <a:rPr lang="pt-BR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Instalação;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AutoNum type="arabicPeriod"/>
            </a:pPr>
            <a:r>
              <a:rPr lang="pt-BR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Exemplos práticos: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AutoNum type="alphaLcPeriod"/>
            </a:pPr>
            <a:r>
              <a:rPr lang="pt-BR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Exemplo 1: Exibe 1;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AutoNum type="alphaLcPeriod"/>
            </a:pPr>
            <a:r>
              <a:rPr lang="pt-BR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Exemplo 2: Exibe 2;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AutoNum type="alphaLcPeriod"/>
            </a:pPr>
            <a:r>
              <a:rPr lang="pt-BR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Exemplo 3: Pergunta;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AutoNum type="alphaLcPeriod"/>
            </a:pPr>
            <a:r>
              <a:rPr lang="pt-BR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Exemplo 4: Quadrado;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AutoNum type="alphaLcPeriod"/>
            </a:pPr>
            <a:r>
              <a:rPr lang="pt-BR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Exemplo 5: Soma;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AutoNum type="alphaLcPeriod"/>
            </a:pPr>
            <a:r>
              <a:rPr lang="pt-BR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Exemplo 6: Calculadora;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AutoNum type="alphaLcPeriod"/>
            </a:pPr>
            <a:r>
              <a:rPr lang="pt-BR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Exemplo 7: Operação.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AutoNum type="arabicPeriod"/>
            </a:pPr>
            <a:r>
              <a:rPr lang="pt-BR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Conclusão;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AutoNum type="arabicPeriod"/>
            </a:pPr>
            <a:r>
              <a:rPr lang="pt-BR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Referências.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2"/>
          <p:cNvSpPr txBox="1"/>
          <p:nvPr>
            <p:ph idx="1" type="body"/>
          </p:nvPr>
        </p:nvSpPr>
        <p:spPr>
          <a:xfrm>
            <a:off x="729450" y="1490500"/>
            <a:ext cx="7688700" cy="80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Passo 2: </a:t>
            </a:r>
            <a:endParaRPr sz="1800"/>
          </a:p>
          <a:p>
            <a:pPr indent="-342900" lvl="1" marL="914400" rtl="0" algn="just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pt-BR" sz="1800"/>
              <a:t>Verifique a instalação.</a:t>
            </a:r>
            <a:endParaRPr sz="1800"/>
          </a:p>
        </p:txBody>
      </p:sp>
      <p:sp>
        <p:nvSpPr>
          <p:cNvPr id="210" name="Google Shape;210;p32"/>
          <p:cNvSpPr txBox="1"/>
          <p:nvPr>
            <p:ph type="title"/>
          </p:nvPr>
        </p:nvSpPr>
        <p:spPr>
          <a:xfrm>
            <a:off x="729450" y="5304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3. Instalação</a:t>
            </a:r>
            <a:endParaRPr/>
          </a:p>
        </p:txBody>
      </p:sp>
      <p:pic>
        <p:nvPicPr>
          <p:cNvPr id="211" name="Google Shape;21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9300" y="2228175"/>
            <a:ext cx="6499899" cy="2793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729450" y="1490500"/>
            <a:ext cx="7688700" cy="33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Em cada um dos exemplos deve-se criar</a:t>
            </a:r>
            <a:r>
              <a:rPr lang="pt-BR" sz="1800"/>
              <a:t> o arquivo que definirá:</a:t>
            </a:r>
            <a:endParaRPr sz="1800"/>
          </a:p>
          <a:p>
            <a:pPr indent="-342900" lvl="1" marL="914400" rtl="0" algn="just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pt-BR" sz="1800"/>
              <a:t>Funções a serem chamadas;</a:t>
            </a:r>
            <a:endParaRPr sz="1800"/>
          </a:p>
          <a:p>
            <a:pPr indent="-342900" lvl="1" marL="914400" rtl="0" algn="just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pt-BR" sz="1800"/>
              <a:t>Estruturas de dados a serem usadas;</a:t>
            </a:r>
            <a:endParaRPr sz="1800"/>
          </a:p>
          <a:p>
            <a:pPr indent="-342900" lvl="1" marL="914400" rtl="0" algn="just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pt-BR" sz="1800"/>
              <a:t>Versões das definições;</a:t>
            </a:r>
            <a:endParaRPr sz="1800"/>
          </a:p>
          <a:p>
            <a:pPr indent="-342900" lvl="1" marL="914400" rtl="0" algn="just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pt-BR" sz="1800"/>
              <a:t>Esse arquivo tem a extensão .x.</a:t>
            </a:r>
            <a:endParaRPr sz="1800"/>
          </a:p>
        </p:txBody>
      </p:sp>
      <p:sp>
        <p:nvSpPr>
          <p:cNvPr id="217" name="Google Shape;217;p33"/>
          <p:cNvSpPr txBox="1"/>
          <p:nvPr>
            <p:ph type="title"/>
          </p:nvPr>
        </p:nvSpPr>
        <p:spPr>
          <a:xfrm>
            <a:off x="729450" y="5304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4. Exemplos práticos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4"/>
          <p:cNvSpPr txBox="1"/>
          <p:nvPr>
            <p:ph idx="1" type="body"/>
          </p:nvPr>
        </p:nvSpPr>
        <p:spPr>
          <a:xfrm>
            <a:off x="729450" y="1490500"/>
            <a:ext cx="7688700" cy="33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Demonstro a interface exibe.x, do exemplo 1;</a:t>
            </a:r>
            <a:endParaRPr sz="1800"/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Crio uma pasta em </a:t>
            </a:r>
            <a:r>
              <a:rPr lang="pt-BR" sz="1800"/>
              <a:t>~/</a:t>
            </a:r>
            <a:r>
              <a:rPr lang="pt-BR" sz="1800"/>
              <a:t>Downloads/rpc/exemplo1;</a:t>
            </a:r>
            <a:endParaRPr sz="1800"/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Crio um único arquivo, que é o exibe.x;</a:t>
            </a:r>
            <a:endParaRPr sz="1800"/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Deve–se gerar os stubs de cliente e servidor;</a:t>
            </a:r>
            <a:endParaRPr sz="1800"/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Para gerar os stubs deve-se executar o comando: rpcgen -a -C exibe.X:</a:t>
            </a:r>
            <a:endParaRPr sz="1800"/>
          </a:p>
          <a:p>
            <a:pPr indent="-342900" lvl="1" marL="914400" rtl="0" algn="just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pt-BR" sz="1800"/>
              <a:t>Flag a: cria todos os arquivos de cliente e servidor;</a:t>
            </a:r>
            <a:endParaRPr sz="1800"/>
          </a:p>
          <a:p>
            <a:pPr indent="-342900" lvl="1" marL="914400" rtl="0" algn="just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pt-BR" sz="1800"/>
              <a:t>Flag C: cria códigos no modo ansi c.</a:t>
            </a:r>
            <a:endParaRPr sz="1800"/>
          </a:p>
        </p:txBody>
      </p:sp>
      <p:sp>
        <p:nvSpPr>
          <p:cNvPr id="223" name="Google Shape;223;p34"/>
          <p:cNvSpPr txBox="1"/>
          <p:nvPr>
            <p:ph type="title"/>
          </p:nvPr>
        </p:nvSpPr>
        <p:spPr>
          <a:xfrm>
            <a:off x="729450" y="5304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4</a:t>
            </a:r>
            <a:r>
              <a:rPr lang="pt-BR"/>
              <a:t>. Exemplos práticos: exemplo 1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5"/>
          <p:cNvSpPr txBox="1"/>
          <p:nvPr>
            <p:ph type="title"/>
          </p:nvPr>
        </p:nvSpPr>
        <p:spPr>
          <a:xfrm>
            <a:off x="729450" y="5304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4. Exemplos práticos: exemplo 1</a:t>
            </a:r>
            <a:endParaRPr/>
          </a:p>
        </p:txBody>
      </p:sp>
      <p:pic>
        <p:nvPicPr>
          <p:cNvPr id="229" name="Google Shape;22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450" y="1369650"/>
            <a:ext cx="7477125" cy="327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6"/>
          <p:cNvSpPr txBox="1"/>
          <p:nvPr>
            <p:ph type="title"/>
          </p:nvPr>
        </p:nvSpPr>
        <p:spPr>
          <a:xfrm>
            <a:off x="729450" y="5304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4. Exemplos práticos: exemplo 1</a:t>
            </a:r>
            <a:endParaRPr/>
          </a:p>
        </p:txBody>
      </p:sp>
      <p:pic>
        <p:nvPicPr>
          <p:cNvPr id="235" name="Google Shape;23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437275"/>
            <a:ext cx="8839200" cy="133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7"/>
          <p:cNvSpPr txBox="1"/>
          <p:nvPr>
            <p:ph idx="1" type="body"/>
          </p:nvPr>
        </p:nvSpPr>
        <p:spPr>
          <a:xfrm>
            <a:off x="729450" y="1490500"/>
            <a:ext cx="7688700" cy="33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O código gerado já está pronto para uso;</a:t>
            </a:r>
            <a:endParaRPr sz="1800"/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Foram criados códigos de cliente e servidor;</a:t>
            </a:r>
            <a:endParaRPr sz="1800"/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Define-se funções que chamam os códigos de stub;</a:t>
            </a:r>
            <a:endParaRPr sz="1800"/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Tudo isso já está pronto, até exibindo em quais locais personalizar a funcionalidade.</a:t>
            </a:r>
            <a:endParaRPr sz="1800"/>
          </a:p>
        </p:txBody>
      </p:sp>
      <p:sp>
        <p:nvSpPr>
          <p:cNvPr id="241" name="Google Shape;241;p37"/>
          <p:cNvSpPr txBox="1"/>
          <p:nvPr>
            <p:ph type="title"/>
          </p:nvPr>
        </p:nvSpPr>
        <p:spPr>
          <a:xfrm>
            <a:off x="729450" y="5304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4. Exemplos práticos: exemplo 1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8"/>
          <p:cNvSpPr txBox="1"/>
          <p:nvPr>
            <p:ph idx="1" type="body"/>
          </p:nvPr>
        </p:nvSpPr>
        <p:spPr>
          <a:xfrm>
            <a:off x="729450" y="1490500"/>
            <a:ext cx="7688700" cy="33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Também foi fornecido um arquivo Makefile;</a:t>
            </a:r>
            <a:endParaRPr sz="1800"/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Dependendo do seu sistema operacional, já está operacional a utilização da biblioteca de rpc;</a:t>
            </a:r>
            <a:endParaRPr sz="1800"/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Nas versões de Ubuntu como 14.04 o Makefile já estava finalizado;</a:t>
            </a:r>
            <a:endParaRPr sz="1800"/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Nessa versão do 22.04 não está pronto ainda;</a:t>
            </a:r>
            <a:endParaRPr sz="1800"/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O próximo slide ilustra isso.</a:t>
            </a:r>
            <a:endParaRPr sz="1800"/>
          </a:p>
        </p:txBody>
      </p:sp>
      <p:sp>
        <p:nvSpPr>
          <p:cNvPr id="247" name="Google Shape;247;p38"/>
          <p:cNvSpPr txBox="1"/>
          <p:nvPr>
            <p:ph type="title"/>
          </p:nvPr>
        </p:nvSpPr>
        <p:spPr>
          <a:xfrm>
            <a:off x="729450" y="5304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4. Exemplos práticos: exemplo 1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9"/>
          <p:cNvSpPr txBox="1"/>
          <p:nvPr>
            <p:ph type="title"/>
          </p:nvPr>
        </p:nvSpPr>
        <p:spPr>
          <a:xfrm>
            <a:off x="729450" y="5304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4. Exemplos práticos: exemplo 1</a:t>
            </a:r>
            <a:endParaRPr/>
          </a:p>
        </p:txBody>
      </p:sp>
      <p:pic>
        <p:nvPicPr>
          <p:cNvPr id="253" name="Google Shape;25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827675"/>
            <a:ext cx="8839203" cy="22735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40"/>
          <p:cNvSpPr txBox="1"/>
          <p:nvPr>
            <p:ph idx="1" type="body"/>
          </p:nvPr>
        </p:nvSpPr>
        <p:spPr>
          <a:xfrm>
            <a:off x="729450" y="1490500"/>
            <a:ext cx="7688700" cy="33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Esse erro ocorreu pois não se sabe em qual pasta estão os arquivos de cabeçalho e ainda não se está indicando quais arquivos de implementação linkar;</a:t>
            </a:r>
            <a:endParaRPr sz="1800"/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Resolvi procurar em qual pasta estão esses conteúdos;</a:t>
            </a:r>
            <a:endParaRPr sz="1800"/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O slide seguinte exibe o resultado.</a:t>
            </a:r>
            <a:endParaRPr sz="1800"/>
          </a:p>
        </p:txBody>
      </p:sp>
      <p:sp>
        <p:nvSpPr>
          <p:cNvPr id="259" name="Google Shape;259;p40"/>
          <p:cNvSpPr txBox="1"/>
          <p:nvPr>
            <p:ph type="title"/>
          </p:nvPr>
        </p:nvSpPr>
        <p:spPr>
          <a:xfrm>
            <a:off x="729450" y="5304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4. Exemplos práticos: exemplo 1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1"/>
          <p:cNvSpPr txBox="1"/>
          <p:nvPr>
            <p:ph type="title"/>
          </p:nvPr>
        </p:nvSpPr>
        <p:spPr>
          <a:xfrm>
            <a:off x="729450" y="5304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4. Exemplos práticos: exemplo 1</a:t>
            </a:r>
            <a:endParaRPr/>
          </a:p>
        </p:txBody>
      </p:sp>
      <p:pic>
        <p:nvPicPr>
          <p:cNvPr id="265" name="Google Shape;26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751475"/>
            <a:ext cx="8839202" cy="23893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5"/>
          <p:cNvSpPr txBox="1"/>
          <p:nvPr>
            <p:ph type="title"/>
          </p:nvPr>
        </p:nvSpPr>
        <p:spPr>
          <a:xfrm>
            <a:off x="729450" y="5304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377190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pt-BR"/>
              <a:t>Introdução</a:t>
            </a:r>
            <a:endParaRPr/>
          </a:p>
        </p:txBody>
      </p:sp>
      <p:sp>
        <p:nvSpPr>
          <p:cNvPr id="102" name="Google Shape;102;p15"/>
          <p:cNvSpPr txBox="1"/>
          <p:nvPr>
            <p:ph idx="1" type="body"/>
          </p:nvPr>
        </p:nvSpPr>
        <p:spPr>
          <a:xfrm>
            <a:off x="729450" y="1490500"/>
            <a:ext cx="7688700" cy="35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Uma das práticas mais comuns em programas é a criação de funções;</a:t>
            </a:r>
            <a:endParaRPr sz="1800"/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Elas </a:t>
            </a:r>
            <a:r>
              <a:rPr lang="pt-BR" sz="1800"/>
              <a:t>têm</a:t>
            </a:r>
            <a:r>
              <a:rPr lang="pt-BR" sz="1800"/>
              <a:t> como características:</a:t>
            </a:r>
            <a:endParaRPr sz="1800"/>
          </a:p>
          <a:p>
            <a:pPr indent="-342900" lvl="1" marL="914400" rtl="0" algn="just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pt-BR" sz="1800"/>
              <a:t>Modularização de código;</a:t>
            </a:r>
            <a:endParaRPr sz="1800"/>
          </a:p>
          <a:p>
            <a:pPr indent="-342900" lvl="1" marL="914400" rtl="0" algn="just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pt-BR" sz="1800"/>
              <a:t>Evitar duplicação de código;</a:t>
            </a:r>
            <a:endParaRPr sz="1800"/>
          </a:p>
          <a:p>
            <a:pPr indent="-342900" lvl="1" marL="914400" rtl="0" algn="just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pt-BR" sz="1800"/>
              <a:t>Com alterações em um único local pode-se resolver problemas em diversas partes do código;</a:t>
            </a:r>
            <a:endParaRPr sz="1800"/>
          </a:p>
          <a:p>
            <a:pPr indent="-342900" lvl="1" marL="914400" rtl="0" algn="just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pt-BR" sz="1800"/>
              <a:t>Dentre outros.</a:t>
            </a:r>
            <a:endParaRPr sz="1800"/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O comportamento dessa função é completamente definido no programa principal ou bibliotecas.</a:t>
            </a:r>
            <a:endParaRPr sz="18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2"/>
          <p:cNvSpPr txBox="1"/>
          <p:nvPr>
            <p:ph idx="1" type="body"/>
          </p:nvPr>
        </p:nvSpPr>
        <p:spPr>
          <a:xfrm>
            <a:off x="729450" y="1490500"/>
            <a:ext cx="7688700" cy="72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6710" lvl="0" marL="457200" rtl="0" algn="just">
              <a:spcBef>
                <a:spcPts val="0"/>
              </a:spcBef>
              <a:spcAft>
                <a:spcPts val="0"/>
              </a:spcAft>
              <a:buSzPts val="1860"/>
              <a:buChar char="●"/>
            </a:pPr>
            <a:r>
              <a:rPr lang="pt-BR" sz="1860"/>
              <a:t>A imagem anterior mostrou que o comando rpcbind instalou a versão do rpc chamada TIRPC;</a:t>
            </a:r>
            <a:endParaRPr sz="1860"/>
          </a:p>
          <a:p>
            <a:pPr indent="-346710" lvl="0" marL="457200" rtl="0" algn="just">
              <a:spcBef>
                <a:spcPts val="0"/>
              </a:spcBef>
              <a:spcAft>
                <a:spcPts val="0"/>
              </a:spcAft>
              <a:buSzPts val="1860"/>
              <a:buChar char="●"/>
            </a:pPr>
            <a:r>
              <a:rPr lang="pt-BR" sz="1860"/>
              <a:t>Pode-se instalar outras versões, como o NTIRPC:</a:t>
            </a:r>
            <a:endParaRPr sz="1860"/>
          </a:p>
        </p:txBody>
      </p:sp>
      <p:sp>
        <p:nvSpPr>
          <p:cNvPr id="271" name="Google Shape;271;p42"/>
          <p:cNvSpPr txBox="1"/>
          <p:nvPr>
            <p:ph type="title"/>
          </p:nvPr>
        </p:nvSpPr>
        <p:spPr>
          <a:xfrm>
            <a:off x="729450" y="5304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4. Exemplos práticos: exemplo 1</a:t>
            </a:r>
            <a:endParaRPr/>
          </a:p>
        </p:txBody>
      </p:sp>
      <p:pic>
        <p:nvPicPr>
          <p:cNvPr id="272" name="Google Shape;27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903800"/>
            <a:ext cx="8839201" cy="138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3"/>
          <p:cNvSpPr txBox="1"/>
          <p:nvPr>
            <p:ph type="title"/>
          </p:nvPr>
        </p:nvSpPr>
        <p:spPr>
          <a:xfrm>
            <a:off x="729450" y="5304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4. Exemplos práticos: exemplo 1</a:t>
            </a:r>
            <a:endParaRPr/>
          </a:p>
        </p:txBody>
      </p:sp>
      <p:sp>
        <p:nvSpPr>
          <p:cNvPr id="278" name="Google Shape;278;p43"/>
          <p:cNvSpPr txBox="1"/>
          <p:nvPr>
            <p:ph idx="1" type="body"/>
          </p:nvPr>
        </p:nvSpPr>
        <p:spPr>
          <a:xfrm>
            <a:off x="729450" y="1490500"/>
            <a:ext cx="7688700" cy="72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6710" lvl="0" marL="457200" rtl="0" algn="just">
              <a:spcBef>
                <a:spcPts val="0"/>
              </a:spcBef>
              <a:spcAft>
                <a:spcPts val="0"/>
              </a:spcAft>
              <a:buSzPts val="1860"/>
              <a:buChar char="●"/>
            </a:pPr>
            <a:r>
              <a:rPr lang="pt-BR" sz="1860"/>
              <a:t>Agora tem-se as seguintes bibliotecas:</a:t>
            </a:r>
            <a:endParaRPr sz="1860"/>
          </a:p>
        </p:txBody>
      </p:sp>
      <p:pic>
        <p:nvPicPr>
          <p:cNvPr id="279" name="Google Shape;27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7525" y="2026825"/>
            <a:ext cx="6029551" cy="3010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4"/>
          <p:cNvSpPr txBox="1"/>
          <p:nvPr>
            <p:ph idx="1" type="body"/>
          </p:nvPr>
        </p:nvSpPr>
        <p:spPr>
          <a:xfrm>
            <a:off x="729450" y="1490500"/>
            <a:ext cx="7688700" cy="72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Deve-se indicar estas pastas para o Makefile;</a:t>
            </a:r>
            <a:endParaRPr sz="1800"/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A versão padrão está da seguinte forma:</a:t>
            </a:r>
            <a:endParaRPr sz="1800"/>
          </a:p>
        </p:txBody>
      </p:sp>
      <p:sp>
        <p:nvSpPr>
          <p:cNvPr id="285" name="Google Shape;285;p44"/>
          <p:cNvSpPr txBox="1"/>
          <p:nvPr>
            <p:ph type="title"/>
          </p:nvPr>
        </p:nvSpPr>
        <p:spPr>
          <a:xfrm>
            <a:off x="729450" y="5304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4. Exemplos práticos: exemplo 1</a:t>
            </a:r>
            <a:endParaRPr/>
          </a:p>
        </p:txBody>
      </p:sp>
      <p:pic>
        <p:nvPicPr>
          <p:cNvPr id="286" name="Google Shape;286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7525" y="2370400"/>
            <a:ext cx="4820346" cy="262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5"/>
          <p:cNvSpPr txBox="1"/>
          <p:nvPr>
            <p:ph idx="1" type="body"/>
          </p:nvPr>
        </p:nvSpPr>
        <p:spPr>
          <a:xfrm>
            <a:off x="729450" y="1490500"/>
            <a:ext cx="7688700" cy="283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Para indicar o tirpc:</a:t>
            </a:r>
            <a:endParaRPr sz="1800"/>
          </a:p>
          <a:p>
            <a:pPr indent="-342900" lvl="1" marL="914400" rtl="0" algn="just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pt-BR" sz="1800"/>
              <a:t>Cabeçalhos: /usr/include/tirpc/;</a:t>
            </a:r>
            <a:endParaRPr sz="1800"/>
          </a:p>
          <a:p>
            <a:pPr indent="-342900" lvl="1" marL="914400" rtl="0" algn="just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pt-BR" sz="1800"/>
              <a:t>Linkar: -l tirpc.</a:t>
            </a:r>
            <a:endParaRPr sz="1800"/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Para indicar ntirpc:</a:t>
            </a:r>
            <a:endParaRPr sz="1800"/>
          </a:p>
          <a:p>
            <a:pPr indent="-342900" lvl="1" marL="914400" rtl="0" algn="just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pt-BR" sz="1800"/>
              <a:t>Cabeçalhos: /usr/include/ntirpc/;</a:t>
            </a:r>
            <a:endParaRPr sz="1800"/>
          </a:p>
          <a:p>
            <a:pPr indent="-342900" lvl="1" marL="914400" rtl="0" algn="just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pt-BR" sz="1800"/>
              <a:t>Linkar: -l ntirpc.</a:t>
            </a:r>
            <a:endParaRPr sz="1800"/>
          </a:p>
        </p:txBody>
      </p:sp>
      <p:sp>
        <p:nvSpPr>
          <p:cNvPr id="292" name="Google Shape;292;p45"/>
          <p:cNvSpPr txBox="1"/>
          <p:nvPr>
            <p:ph type="title"/>
          </p:nvPr>
        </p:nvSpPr>
        <p:spPr>
          <a:xfrm>
            <a:off x="729450" y="5304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4. Exemplos práticos: exemplo 1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6"/>
          <p:cNvSpPr txBox="1"/>
          <p:nvPr>
            <p:ph idx="1" type="body"/>
          </p:nvPr>
        </p:nvSpPr>
        <p:spPr>
          <a:xfrm>
            <a:off x="729450" y="1490500"/>
            <a:ext cx="7688700" cy="72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Escolhi a biblioteca tirpc, por ser a instalação padrão que é obtida com o rpcbind.</a:t>
            </a:r>
            <a:endParaRPr sz="1800"/>
          </a:p>
        </p:txBody>
      </p:sp>
      <p:sp>
        <p:nvSpPr>
          <p:cNvPr id="298" name="Google Shape;298;p46"/>
          <p:cNvSpPr txBox="1"/>
          <p:nvPr>
            <p:ph type="title"/>
          </p:nvPr>
        </p:nvSpPr>
        <p:spPr>
          <a:xfrm>
            <a:off x="729450" y="5304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4. Exemplos práticos: exemplo 1</a:t>
            </a:r>
            <a:endParaRPr/>
          </a:p>
        </p:txBody>
      </p:sp>
      <p:pic>
        <p:nvPicPr>
          <p:cNvPr id="299" name="Google Shape;29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2025" y="2390625"/>
            <a:ext cx="6687558" cy="262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7"/>
          <p:cNvSpPr txBox="1"/>
          <p:nvPr>
            <p:ph idx="1" type="body"/>
          </p:nvPr>
        </p:nvSpPr>
        <p:spPr>
          <a:xfrm>
            <a:off x="729450" y="1490500"/>
            <a:ext cx="7688700" cy="47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Já é possível ter sucesso ao chamar o comando make.</a:t>
            </a:r>
            <a:endParaRPr sz="1800"/>
          </a:p>
        </p:txBody>
      </p:sp>
      <p:sp>
        <p:nvSpPr>
          <p:cNvPr id="305" name="Google Shape;305;p47"/>
          <p:cNvSpPr txBox="1"/>
          <p:nvPr>
            <p:ph type="title"/>
          </p:nvPr>
        </p:nvSpPr>
        <p:spPr>
          <a:xfrm>
            <a:off x="729450" y="5304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4. Exemplos práticos: exemplo 1</a:t>
            </a:r>
            <a:endParaRPr/>
          </a:p>
        </p:txBody>
      </p:sp>
      <p:pic>
        <p:nvPicPr>
          <p:cNvPr id="306" name="Google Shape;306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117800"/>
            <a:ext cx="8839202" cy="16877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8"/>
          <p:cNvSpPr txBox="1"/>
          <p:nvPr>
            <p:ph idx="1" type="body"/>
          </p:nvPr>
        </p:nvSpPr>
        <p:spPr>
          <a:xfrm>
            <a:off x="729450" y="1490500"/>
            <a:ext cx="7688700" cy="10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A implementação padrão não vem com código;</a:t>
            </a:r>
            <a:endParaRPr sz="1800"/>
          </a:p>
          <a:p>
            <a:pPr indent="-342900" lvl="0" marL="457200" rtl="0" algn="just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Executa-se primeiramente o servidor;</a:t>
            </a:r>
            <a:endParaRPr sz="1800"/>
          </a:p>
          <a:p>
            <a:pPr indent="-342900" lvl="0" marL="457200" rtl="0" algn="just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Executa-se então o cliente.</a:t>
            </a:r>
            <a:endParaRPr sz="1800"/>
          </a:p>
        </p:txBody>
      </p:sp>
      <p:sp>
        <p:nvSpPr>
          <p:cNvPr id="312" name="Google Shape;312;p48"/>
          <p:cNvSpPr txBox="1"/>
          <p:nvPr>
            <p:ph type="title"/>
          </p:nvPr>
        </p:nvSpPr>
        <p:spPr>
          <a:xfrm>
            <a:off x="729450" y="5304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4. Exemplos práticos: exemplo 1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" name="Google Shape;31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5150" y="76200"/>
            <a:ext cx="6782224" cy="127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3400" y="1422925"/>
            <a:ext cx="7944324" cy="173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3311900"/>
            <a:ext cx="8839200" cy="1345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50"/>
          <p:cNvSpPr txBox="1"/>
          <p:nvPr>
            <p:ph idx="1" type="body"/>
          </p:nvPr>
        </p:nvSpPr>
        <p:spPr>
          <a:xfrm>
            <a:off x="729450" y="1490500"/>
            <a:ext cx="7688700" cy="10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O slide anterior mostrou como usar o mecanismo;</a:t>
            </a:r>
            <a:endParaRPr sz="1800"/>
          </a:p>
          <a:p>
            <a:pPr indent="-342900" lvl="0" marL="457200" rtl="0" algn="just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Nada foi exibido;</a:t>
            </a:r>
            <a:endParaRPr sz="1800"/>
          </a:p>
          <a:p>
            <a:pPr indent="-342900" lvl="0" marL="457200" rtl="0" algn="just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A partir de então serão construídos exemplos de minha autoria a fim de mostrar diferentes recursos do rpc:</a:t>
            </a:r>
            <a:endParaRPr sz="1800"/>
          </a:p>
        </p:txBody>
      </p:sp>
      <p:sp>
        <p:nvSpPr>
          <p:cNvPr id="325" name="Google Shape;325;p50"/>
          <p:cNvSpPr txBox="1"/>
          <p:nvPr>
            <p:ph type="title"/>
          </p:nvPr>
        </p:nvSpPr>
        <p:spPr>
          <a:xfrm>
            <a:off x="729450" y="5304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4. Exemplos práticos: exemplo 1</a:t>
            </a:r>
            <a:endParaRPr/>
          </a:p>
        </p:txBody>
      </p:sp>
      <p:sp>
        <p:nvSpPr>
          <p:cNvPr id="326" name="Google Shape;326;p50"/>
          <p:cNvSpPr txBox="1"/>
          <p:nvPr>
            <p:ph idx="1" type="body"/>
          </p:nvPr>
        </p:nvSpPr>
        <p:spPr>
          <a:xfrm>
            <a:off x="993000" y="2778950"/>
            <a:ext cx="6325500" cy="10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pt-BR" sz="1800"/>
              <a:t>Exibe 1;</a:t>
            </a:r>
            <a:endParaRPr sz="1800"/>
          </a:p>
          <a:p>
            <a:pPr indent="-342900" lvl="0" marL="457200" rtl="0" algn="just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pt-BR" sz="1800"/>
              <a:t>Exibe 2;</a:t>
            </a:r>
            <a:endParaRPr sz="1800"/>
          </a:p>
          <a:p>
            <a:pPr indent="-342900" lvl="0" marL="457200" rtl="0" algn="just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pt-BR" sz="1800"/>
              <a:t>Pergunta;</a:t>
            </a:r>
            <a:endParaRPr sz="1800"/>
          </a:p>
          <a:p>
            <a:pPr indent="-342900" lvl="0" marL="457200" rtl="0" algn="just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pt-BR" sz="1800"/>
              <a:t>Quadrado;</a:t>
            </a:r>
            <a:endParaRPr sz="1800"/>
          </a:p>
          <a:p>
            <a:pPr indent="-342900" lvl="0" marL="457200" rtl="0" algn="just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pt-BR" sz="1800"/>
              <a:t>Soma;</a:t>
            </a:r>
            <a:endParaRPr sz="1800"/>
          </a:p>
          <a:p>
            <a:pPr indent="-342900" lvl="0" marL="457200" rtl="0" algn="just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pt-BR" sz="1800"/>
              <a:t>Calculadora;</a:t>
            </a:r>
            <a:endParaRPr sz="1800"/>
          </a:p>
          <a:p>
            <a:pPr indent="-342900" lvl="0" marL="457200" rtl="0" algn="just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pt-BR" sz="1800"/>
              <a:t>Operação.</a:t>
            </a:r>
            <a:endParaRPr sz="180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51"/>
          <p:cNvSpPr txBox="1"/>
          <p:nvPr>
            <p:ph idx="1" type="body"/>
          </p:nvPr>
        </p:nvSpPr>
        <p:spPr>
          <a:xfrm>
            <a:off x="729450" y="1490500"/>
            <a:ext cx="7688700" cy="10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O método invocado no servidor exibe uma mensagem;</a:t>
            </a:r>
            <a:endParaRPr sz="1800"/>
          </a:p>
          <a:p>
            <a:pPr indent="-342900" lvl="0" marL="457200" rtl="0" algn="just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Devem ser repetidos cada um dos passos;</a:t>
            </a:r>
            <a:endParaRPr sz="1800"/>
          </a:p>
          <a:p>
            <a:pPr indent="-342900" lvl="0" marL="457200" rtl="0" algn="just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Eles foram executados na pasta </a:t>
            </a:r>
            <a:r>
              <a:rPr lang="pt-BR" sz="1800"/>
              <a:t>~/Downloads/rpc/exemplo2;</a:t>
            </a:r>
            <a:endParaRPr sz="1800"/>
          </a:p>
        </p:txBody>
      </p:sp>
      <p:sp>
        <p:nvSpPr>
          <p:cNvPr id="332" name="Google Shape;332;p51"/>
          <p:cNvSpPr txBox="1"/>
          <p:nvPr>
            <p:ph type="title"/>
          </p:nvPr>
        </p:nvSpPr>
        <p:spPr>
          <a:xfrm>
            <a:off x="729450" y="5304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4. Exemplos práticos: exemplo 2 - exibe 2</a:t>
            </a:r>
            <a:endParaRPr/>
          </a:p>
        </p:txBody>
      </p:sp>
      <p:pic>
        <p:nvPicPr>
          <p:cNvPr id="333" name="Google Shape;333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1650" y="2714000"/>
            <a:ext cx="4760700" cy="226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6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Programa principal com uma outra função local</a:t>
            </a:r>
            <a:endParaRPr/>
          </a:p>
        </p:txBody>
      </p:sp>
      <p:sp>
        <p:nvSpPr>
          <p:cNvPr id="108" name="Google Shape;108;p16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A função a ser chamada é completamente definida.</a:t>
            </a:r>
            <a:endParaRPr sz="1800"/>
          </a:p>
        </p:txBody>
      </p:sp>
      <p:pic>
        <p:nvPicPr>
          <p:cNvPr id="109" name="Google Shape;10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7575" y="1116624"/>
            <a:ext cx="4394750" cy="321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2"/>
          <p:cNvSpPr txBox="1"/>
          <p:nvPr>
            <p:ph idx="1" type="body"/>
          </p:nvPr>
        </p:nvSpPr>
        <p:spPr>
          <a:xfrm>
            <a:off x="729450" y="14905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Código padrão:</a:t>
            </a:r>
            <a:endParaRPr sz="1800"/>
          </a:p>
        </p:txBody>
      </p:sp>
      <p:sp>
        <p:nvSpPr>
          <p:cNvPr id="339" name="Google Shape;339;p52"/>
          <p:cNvSpPr txBox="1"/>
          <p:nvPr>
            <p:ph type="title"/>
          </p:nvPr>
        </p:nvSpPr>
        <p:spPr>
          <a:xfrm>
            <a:off x="729450" y="5304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4. Exemplos práticos: exemplo 2 - exibe 2</a:t>
            </a:r>
            <a:endParaRPr/>
          </a:p>
        </p:txBody>
      </p:sp>
      <p:pic>
        <p:nvPicPr>
          <p:cNvPr id="340" name="Google Shape;34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6375" y="2137675"/>
            <a:ext cx="4336101" cy="281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53"/>
          <p:cNvSpPr txBox="1"/>
          <p:nvPr>
            <p:ph idx="1" type="body"/>
          </p:nvPr>
        </p:nvSpPr>
        <p:spPr>
          <a:xfrm>
            <a:off x="224175" y="1500625"/>
            <a:ext cx="1758900" cy="229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Código alterado:</a:t>
            </a:r>
            <a:endParaRPr sz="1800"/>
          </a:p>
        </p:txBody>
      </p:sp>
      <p:sp>
        <p:nvSpPr>
          <p:cNvPr id="346" name="Google Shape;346;p53"/>
          <p:cNvSpPr txBox="1"/>
          <p:nvPr>
            <p:ph type="title"/>
          </p:nvPr>
        </p:nvSpPr>
        <p:spPr>
          <a:xfrm>
            <a:off x="729450" y="5304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4. Exemplos práticos: exemplo 2 - exibe 2</a:t>
            </a:r>
            <a:endParaRPr/>
          </a:p>
        </p:txBody>
      </p:sp>
      <p:pic>
        <p:nvPicPr>
          <p:cNvPr id="347" name="Google Shape;347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5475" y="1522875"/>
            <a:ext cx="6856124" cy="2752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54"/>
          <p:cNvSpPr txBox="1"/>
          <p:nvPr>
            <p:ph type="title"/>
          </p:nvPr>
        </p:nvSpPr>
        <p:spPr>
          <a:xfrm>
            <a:off x="729450" y="5304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4. Exemplos práticos: exemplo 2 - exibe 2</a:t>
            </a:r>
            <a:endParaRPr/>
          </a:p>
        </p:txBody>
      </p:sp>
      <p:pic>
        <p:nvPicPr>
          <p:cNvPr id="353" name="Google Shape;353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94275"/>
            <a:ext cx="8839201" cy="785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536810"/>
            <a:ext cx="8839199" cy="64983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3643843"/>
            <a:ext cx="8839199" cy="94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5"/>
          <p:cNvSpPr txBox="1"/>
          <p:nvPr>
            <p:ph idx="1" type="body"/>
          </p:nvPr>
        </p:nvSpPr>
        <p:spPr>
          <a:xfrm>
            <a:off x="729450" y="1490500"/>
            <a:ext cx="7688700" cy="10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O método invocado no servidor entrega uma resposta;</a:t>
            </a:r>
            <a:endParaRPr sz="1800"/>
          </a:p>
          <a:p>
            <a:pPr indent="-342900" lvl="0" marL="457200" rtl="0" algn="just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Devem ser repetidos cada um dos passos;</a:t>
            </a:r>
            <a:endParaRPr sz="1800"/>
          </a:p>
          <a:p>
            <a:pPr indent="-342900" lvl="0" marL="457200" rtl="0" algn="just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Eles foram executados na pasta ~/Downloads/rpc/pergunta;</a:t>
            </a:r>
            <a:endParaRPr sz="1800"/>
          </a:p>
        </p:txBody>
      </p:sp>
      <p:sp>
        <p:nvSpPr>
          <p:cNvPr id="361" name="Google Shape;361;p55"/>
          <p:cNvSpPr txBox="1"/>
          <p:nvPr>
            <p:ph type="title"/>
          </p:nvPr>
        </p:nvSpPr>
        <p:spPr>
          <a:xfrm>
            <a:off x="729450" y="5304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4. Exemplos práticos: exemplo 3 - pergunta</a:t>
            </a:r>
            <a:endParaRPr/>
          </a:p>
        </p:txBody>
      </p:sp>
      <p:pic>
        <p:nvPicPr>
          <p:cNvPr id="362" name="Google Shape;362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8997" y="2571700"/>
            <a:ext cx="5427628" cy="240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6"/>
          <p:cNvSpPr txBox="1"/>
          <p:nvPr>
            <p:ph idx="1" type="body"/>
          </p:nvPr>
        </p:nvSpPr>
        <p:spPr>
          <a:xfrm>
            <a:off x="729450" y="14905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Código padrão:</a:t>
            </a:r>
            <a:endParaRPr sz="1800"/>
          </a:p>
        </p:txBody>
      </p:sp>
      <p:sp>
        <p:nvSpPr>
          <p:cNvPr id="368" name="Google Shape;368;p56"/>
          <p:cNvSpPr txBox="1"/>
          <p:nvPr>
            <p:ph type="title"/>
          </p:nvPr>
        </p:nvSpPr>
        <p:spPr>
          <a:xfrm>
            <a:off x="729450" y="5304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4. Exemplos práticos: exemplo 3 - pergunta</a:t>
            </a:r>
            <a:endParaRPr/>
          </a:p>
        </p:txBody>
      </p:sp>
      <p:pic>
        <p:nvPicPr>
          <p:cNvPr id="369" name="Google Shape;369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5592" y="2025700"/>
            <a:ext cx="5780633" cy="298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idx="1" type="body"/>
          </p:nvPr>
        </p:nvSpPr>
        <p:spPr>
          <a:xfrm>
            <a:off x="729450" y="14905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Código alterado:</a:t>
            </a:r>
            <a:endParaRPr sz="1800"/>
          </a:p>
        </p:txBody>
      </p:sp>
      <p:sp>
        <p:nvSpPr>
          <p:cNvPr id="375" name="Google Shape;375;p57"/>
          <p:cNvSpPr txBox="1"/>
          <p:nvPr>
            <p:ph type="title"/>
          </p:nvPr>
        </p:nvSpPr>
        <p:spPr>
          <a:xfrm>
            <a:off x="729450" y="5304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4. Exemplos práticos: exemplo 3 - pergunta</a:t>
            </a:r>
            <a:endParaRPr/>
          </a:p>
        </p:txBody>
      </p:sp>
      <p:pic>
        <p:nvPicPr>
          <p:cNvPr id="376" name="Google Shape;376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0" y="2178100"/>
            <a:ext cx="6758626" cy="281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58"/>
          <p:cNvSpPr txBox="1"/>
          <p:nvPr>
            <p:ph idx="1" type="body"/>
          </p:nvPr>
        </p:nvSpPr>
        <p:spPr>
          <a:xfrm>
            <a:off x="214725" y="3207850"/>
            <a:ext cx="1718400" cy="122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Código padrão:</a:t>
            </a:r>
            <a:endParaRPr sz="1800"/>
          </a:p>
        </p:txBody>
      </p:sp>
      <p:sp>
        <p:nvSpPr>
          <p:cNvPr id="382" name="Google Shape;382;p58"/>
          <p:cNvSpPr txBox="1"/>
          <p:nvPr>
            <p:ph type="title"/>
          </p:nvPr>
        </p:nvSpPr>
        <p:spPr>
          <a:xfrm>
            <a:off x="123775" y="1449550"/>
            <a:ext cx="2667900" cy="94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4. Exemplos práticos: exemplo 3 - pergunta</a:t>
            </a:r>
            <a:endParaRPr/>
          </a:p>
        </p:txBody>
      </p:sp>
      <p:pic>
        <p:nvPicPr>
          <p:cNvPr id="383" name="Google Shape;383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4875" y="611350"/>
            <a:ext cx="5786963" cy="4470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59"/>
          <p:cNvSpPr txBox="1"/>
          <p:nvPr>
            <p:ph idx="1" type="body"/>
          </p:nvPr>
        </p:nvSpPr>
        <p:spPr>
          <a:xfrm>
            <a:off x="214725" y="3207850"/>
            <a:ext cx="1718400" cy="122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Código alterado:</a:t>
            </a:r>
            <a:endParaRPr sz="1800"/>
          </a:p>
        </p:txBody>
      </p:sp>
      <p:sp>
        <p:nvSpPr>
          <p:cNvPr id="389" name="Google Shape;389;p59"/>
          <p:cNvSpPr txBox="1"/>
          <p:nvPr>
            <p:ph type="title"/>
          </p:nvPr>
        </p:nvSpPr>
        <p:spPr>
          <a:xfrm>
            <a:off x="123775" y="1449550"/>
            <a:ext cx="2667900" cy="94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4. Exemplos práticos: exemplo 3 - pergunta</a:t>
            </a:r>
            <a:endParaRPr/>
          </a:p>
        </p:txBody>
      </p:sp>
      <p:pic>
        <p:nvPicPr>
          <p:cNvPr id="390" name="Google Shape;390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53675" y="152400"/>
            <a:ext cx="5330332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60"/>
          <p:cNvSpPr txBox="1"/>
          <p:nvPr>
            <p:ph idx="1" type="body"/>
          </p:nvPr>
        </p:nvSpPr>
        <p:spPr>
          <a:xfrm>
            <a:off x="729450" y="1490500"/>
            <a:ext cx="7688700" cy="10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Ilustra como enviar um parâmetro</a:t>
            </a:r>
            <a:r>
              <a:rPr lang="pt-BR" sz="1800"/>
              <a:t>;</a:t>
            </a:r>
            <a:endParaRPr sz="1800"/>
          </a:p>
          <a:p>
            <a:pPr indent="-342900" lvl="0" marL="457200" rtl="0" algn="just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Devem ser repetidos cada um dos passos;</a:t>
            </a:r>
            <a:endParaRPr sz="1800"/>
          </a:p>
          <a:p>
            <a:pPr indent="-342900" lvl="0" marL="457200" rtl="0" algn="just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Eles foram executados na pasta ~/Downloads/rpc/quadrado.</a:t>
            </a:r>
            <a:endParaRPr sz="1800"/>
          </a:p>
        </p:txBody>
      </p:sp>
      <p:sp>
        <p:nvSpPr>
          <p:cNvPr id="396" name="Google Shape;396;p60"/>
          <p:cNvSpPr txBox="1"/>
          <p:nvPr>
            <p:ph type="title"/>
          </p:nvPr>
        </p:nvSpPr>
        <p:spPr>
          <a:xfrm>
            <a:off x="729450" y="5304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4. Exemplos práticos: exemplo 4 - quadrado</a:t>
            </a:r>
            <a:endParaRPr/>
          </a:p>
        </p:txBody>
      </p:sp>
      <p:pic>
        <p:nvPicPr>
          <p:cNvPr id="397" name="Google Shape;397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0" y="2724100"/>
            <a:ext cx="6657975" cy="2076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1"/>
          <p:cNvSpPr txBox="1"/>
          <p:nvPr>
            <p:ph type="title"/>
          </p:nvPr>
        </p:nvSpPr>
        <p:spPr>
          <a:xfrm>
            <a:off x="365675" y="1429825"/>
            <a:ext cx="22035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4. Exemplos práticos: exemplo 4 - quadrado</a:t>
            </a:r>
            <a:endParaRPr/>
          </a:p>
        </p:txBody>
      </p:sp>
      <p:sp>
        <p:nvSpPr>
          <p:cNvPr id="403" name="Google Shape;403;p61"/>
          <p:cNvSpPr txBox="1"/>
          <p:nvPr>
            <p:ph idx="1" type="body"/>
          </p:nvPr>
        </p:nvSpPr>
        <p:spPr>
          <a:xfrm>
            <a:off x="224825" y="3268475"/>
            <a:ext cx="1718400" cy="122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Código padrão:</a:t>
            </a:r>
            <a:endParaRPr sz="1800"/>
          </a:p>
        </p:txBody>
      </p:sp>
      <p:pic>
        <p:nvPicPr>
          <p:cNvPr id="404" name="Google Shape;404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64100" y="1223550"/>
            <a:ext cx="5800725" cy="293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7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Cada programa, na memória principal, tem regiões</a:t>
            </a:r>
            <a:endParaRPr/>
          </a:p>
        </p:txBody>
      </p:sp>
      <p:sp>
        <p:nvSpPr>
          <p:cNvPr id="115" name="Google Shape;115;p17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As funções locais ficam na seção ‘text’</a:t>
            </a:r>
            <a:endParaRPr sz="1800"/>
          </a:p>
        </p:txBody>
      </p:sp>
      <p:pic>
        <p:nvPicPr>
          <p:cNvPr id="116" name="Google Shape;11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0550" y="1043077"/>
            <a:ext cx="4523450" cy="30846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62"/>
          <p:cNvSpPr txBox="1"/>
          <p:nvPr>
            <p:ph type="title"/>
          </p:nvPr>
        </p:nvSpPr>
        <p:spPr>
          <a:xfrm>
            <a:off x="365675" y="1429825"/>
            <a:ext cx="22035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4. Exemplos práticos: exemplo 4 - quadrado</a:t>
            </a:r>
            <a:endParaRPr/>
          </a:p>
        </p:txBody>
      </p:sp>
      <p:sp>
        <p:nvSpPr>
          <p:cNvPr id="410" name="Google Shape;410;p62"/>
          <p:cNvSpPr txBox="1"/>
          <p:nvPr>
            <p:ph idx="1" type="body"/>
          </p:nvPr>
        </p:nvSpPr>
        <p:spPr>
          <a:xfrm>
            <a:off x="224825" y="3268475"/>
            <a:ext cx="1718400" cy="122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Código alterado:</a:t>
            </a:r>
            <a:endParaRPr sz="1800"/>
          </a:p>
        </p:txBody>
      </p:sp>
      <p:pic>
        <p:nvPicPr>
          <p:cNvPr id="411" name="Google Shape;411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3900" y="1109663"/>
            <a:ext cx="5648325" cy="292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63"/>
          <p:cNvSpPr txBox="1"/>
          <p:nvPr>
            <p:ph type="title"/>
          </p:nvPr>
        </p:nvSpPr>
        <p:spPr>
          <a:xfrm>
            <a:off x="365675" y="1429825"/>
            <a:ext cx="22035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4. Exemplos práticos: exemplo 4 - quadrado</a:t>
            </a:r>
            <a:endParaRPr/>
          </a:p>
        </p:txBody>
      </p:sp>
      <p:sp>
        <p:nvSpPr>
          <p:cNvPr id="417" name="Google Shape;417;p63"/>
          <p:cNvSpPr txBox="1"/>
          <p:nvPr>
            <p:ph idx="1" type="body"/>
          </p:nvPr>
        </p:nvSpPr>
        <p:spPr>
          <a:xfrm>
            <a:off x="224825" y="3268475"/>
            <a:ext cx="1718400" cy="122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Código padrão:</a:t>
            </a:r>
            <a:endParaRPr sz="1800"/>
          </a:p>
        </p:txBody>
      </p:sp>
      <p:pic>
        <p:nvPicPr>
          <p:cNvPr id="418" name="Google Shape;418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12550" y="152400"/>
            <a:ext cx="6141428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64"/>
          <p:cNvSpPr txBox="1"/>
          <p:nvPr>
            <p:ph type="title"/>
          </p:nvPr>
        </p:nvSpPr>
        <p:spPr>
          <a:xfrm>
            <a:off x="365675" y="1429825"/>
            <a:ext cx="22035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4. Exemplos práticos: exemplo 4 - quadrado</a:t>
            </a:r>
            <a:endParaRPr/>
          </a:p>
        </p:txBody>
      </p:sp>
      <p:sp>
        <p:nvSpPr>
          <p:cNvPr id="424" name="Google Shape;424;p64"/>
          <p:cNvSpPr txBox="1"/>
          <p:nvPr>
            <p:ph idx="1" type="body"/>
          </p:nvPr>
        </p:nvSpPr>
        <p:spPr>
          <a:xfrm>
            <a:off x="224825" y="3268475"/>
            <a:ext cx="1718400" cy="122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Código alterado:</a:t>
            </a:r>
            <a:endParaRPr sz="1800"/>
          </a:p>
        </p:txBody>
      </p:sp>
      <p:pic>
        <p:nvPicPr>
          <p:cNvPr id="425" name="Google Shape;425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7375" y="152400"/>
            <a:ext cx="5497026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" name="Google Shape;430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62000"/>
            <a:ext cx="8839199" cy="747871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119471"/>
            <a:ext cx="8839200" cy="768008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p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3649479"/>
            <a:ext cx="8839200" cy="8675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66"/>
          <p:cNvSpPr txBox="1"/>
          <p:nvPr>
            <p:ph idx="1" type="body"/>
          </p:nvPr>
        </p:nvSpPr>
        <p:spPr>
          <a:xfrm>
            <a:off x="729450" y="1490500"/>
            <a:ext cx="7688700" cy="10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Ilustra como enviar 2 parâmetros;</a:t>
            </a:r>
            <a:endParaRPr sz="1800"/>
          </a:p>
          <a:p>
            <a:pPr indent="-342900" lvl="0" marL="457200" rtl="0" algn="just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Pode-se pensar que </a:t>
            </a:r>
            <a:r>
              <a:rPr lang="pt-BR" sz="1800"/>
              <a:t>é necessário apenas colocar dois atributos int.</a:t>
            </a:r>
            <a:endParaRPr sz="1800"/>
          </a:p>
          <a:p>
            <a:pPr indent="-342900" lvl="0" marL="457200" rtl="0" algn="just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Devem ser repetidos cada um dos passos;</a:t>
            </a:r>
            <a:endParaRPr sz="1800"/>
          </a:p>
          <a:p>
            <a:pPr indent="-342900" lvl="0" marL="457200" rtl="0" algn="just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Eles foram executados na pasta ~/Downloads/rpc/somateste.</a:t>
            </a:r>
            <a:endParaRPr sz="1800"/>
          </a:p>
          <a:p>
            <a:pPr indent="0" lvl="0" marL="457200" rtl="0" algn="just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438" name="Google Shape;438;p66"/>
          <p:cNvSpPr txBox="1"/>
          <p:nvPr>
            <p:ph type="title"/>
          </p:nvPr>
        </p:nvSpPr>
        <p:spPr>
          <a:xfrm>
            <a:off x="729450" y="5304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4. Exemplos práticos: exemplo 5 - soma</a:t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7"/>
          <p:cNvSpPr txBox="1"/>
          <p:nvPr>
            <p:ph type="title"/>
          </p:nvPr>
        </p:nvSpPr>
        <p:spPr>
          <a:xfrm>
            <a:off x="729450" y="5304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4. Exemplos práticos: exemplo 5 - soma</a:t>
            </a:r>
            <a:endParaRPr/>
          </a:p>
        </p:txBody>
      </p:sp>
      <p:pic>
        <p:nvPicPr>
          <p:cNvPr id="444" name="Google Shape;444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5850" y="1809650"/>
            <a:ext cx="7343775" cy="2533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68"/>
          <p:cNvSpPr txBox="1"/>
          <p:nvPr>
            <p:ph type="title"/>
          </p:nvPr>
        </p:nvSpPr>
        <p:spPr>
          <a:xfrm>
            <a:off x="729450" y="5304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4. Exemplos práticos: exemplo 5 - soma</a:t>
            </a:r>
            <a:endParaRPr/>
          </a:p>
        </p:txBody>
      </p:sp>
      <p:pic>
        <p:nvPicPr>
          <p:cNvPr id="450" name="Google Shape;450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894475"/>
            <a:ext cx="8839198" cy="1259675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68"/>
          <p:cNvSpPr txBox="1"/>
          <p:nvPr>
            <p:ph idx="1" type="body"/>
          </p:nvPr>
        </p:nvSpPr>
        <p:spPr>
          <a:xfrm>
            <a:off x="729450" y="1490500"/>
            <a:ext cx="7688700" cy="10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A prática mostra que, para enviar dois inteiros, não basta colocar apenas dois atributos;</a:t>
            </a:r>
            <a:endParaRPr sz="1800"/>
          </a:p>
          <a:p>
            <a:pPr indent="0" lvl="0" marL="457200" rtl="0" algn="just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457200" rtl="0" algn="just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69"/>
          <p:cNvSpPr txBox="1"/>
          <p:nvPr>
            <p:ph type="title"/>
          </p:nvPr>
        </p:nvSpPr>
        <p:spPr>
          <a:xfrm>
            <a:off x="729450" y="5304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4. Exemplos práticos: exemplo 5 - soma</a:t>
            </a:r>
            <a:endParaRPr/>
          </a:p>
        </p:txBody>
      </p:sp>
      <p:pic>
        <p:nvPicPr>
          <p:cNvPr id="457" name="Google Shape;457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656475"/>
            <a:ext cx="8839198" cy="1259675"/>
          </a:xfrm>
          <a:prstGeom prst="rect">
            <a:avLst/>
          </a:prstGeom>
          <a:noFill/>
          <a:ln>
            <a:noFill/>
          </a:ln>
        </p:spPr>
      </p:pic>
      <p:sp>
        <p:nvSpPr>
          <p:cNvPr id="458" name="Google Shape;458;p69"/>
          <p:cNvSpPr txBox="1"/>
          <p:nvPr>
            <p:ph idx="1" type="body"/>
          </p:nvPr>
        </p:nvSpPr>
        <p:spPr>
          <a:xfrm>
            <a:off x="729450" y="14905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Então, o que deve ser feito?</a:t>
            </a:r>
            <a:endParaRPr sz="1800"/>
          </a:p>
          <a:p>
            <a:pPr indent="0" lvl="0" marL="0" rtl="0" algn="just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457200" rtl="0" algn="just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/>
          </a:p>
        </p:txBody>
      </p:sp>
      <p:pic>
        <p:nvPicPr>
          <p:cNvPr descr="🤔 Rosto Pensativo Emoji" id="459" name="Google Shape;459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59650" y="1227825"/>
            <a:ext cx="2158500" cy="215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70"/>
          <p:cNvSpPr txBox="1"/>
          <p:nvPr>
            <p:ph type="title"/>
          </p:nvPr>
        </p:nvSpPr>
        <p:spPr>
          <a:xfrm>
            <a:off x="730000" y="17758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Deve-se criar um tipo de dados com o conteúdo desejado</a:t>
            </a:r>
            <a:endParaRPr/>
          </a:p>
        </p:txBody>
      </p:sp>
      <p:pic>
        <p:nvPicPr>
          <p:cNvPr id="465" name="Google Shape;465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59500" y="914400"/>
            <a:ext cx="4808299" cy="29895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71"/>
          <p:cNvSpPr txBox="1"/>
          <p:nvPr>
            <p:ph idx="1" type="body"/>
          </p:nvPr>
        </p:nvSpPr>
        <p:spPr>
          <a:xfrm>
            <a:off x="729450" y="1490500"/>
            <a:ext cx="7688700" cy="10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O código foi colocado na pasta ~/Downloads/rpc/soma;</a:t>
            </a:r>
            <a:endParaRPr sz="1800"/>
          </a:p>
          <a:p>
            <a:pPr indent="-342900" lvl="0" marL="457200" rtl="0" algn="just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Devem ser repetidos cada um dos passos.</a:t>
            </a:r>
            <a:endParaRPr sz="1800"/>
          </a:p>
          <a:p>
            <a:pPr indent="0" lvl="0" marL="457200" rtl="0" algn="just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471" name="Google Shape;471;p71"/>
          <p:cNvSpPr txBox="1"/>
          <p:nvPr>
            <p:ph type="title"/>
          </p:nvPr>
        </p:nvSpPr>
        <p:spPr>
          <a:xfrm>
            <a:off x="729450" y="5304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4. Exemplos práticos: exemplo 5 - soma</a:t>
            </a:r>
            <a:endParaRPr/>
          </a:p>
        </p:txBody>
      </p:sp>
      <p:pic>
        <p:nvPicPr>
          <p:cNvPr id="472" name="Google Shape;472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724100"/>
            <a:ext cx="8839198" cy="9841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8"/>
          <p:cNvSpPr txBox="1"/>
          <p:nvPr>
            <p:ph type="title"/>
          </p:nvPr>
        </p:nvSpPr>
        <p:spPr>
          <a:xfrm>
            <a:off x="729450" y="1318650"/>
            <a:ext cx="18096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Limites e endereços</a:t>
            </a:r>
            <a:endParaRPr/>
          </a:p>
        </p:txBody>
      </p:sp>
      <p:sp>
        <p:nvSpPr>
          <p:cNvPr id="122" name="Google Shape;122;p18"/>
          <p:cNvSpPr txBox="1"/>
          <p:nvPr>
            <p:ph idx="1" type="body"/>
          </p:nvPr>
        </p:nvSpPr>
        <p:spPr>
          <a:xfrm>
            <a:off x="234950" y="2369650"/>
            <a:ext cx="2223300" cy="197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just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t-BR"/>
              <a:t>Funções </a:t>
            </a:r>
            <a:r>
              <a:rPr lang="pt-BR"/>
              <a:t>têm</a:t>
            </a:r>
            <a:r>
              <a:rPr lang="pt-BR"/>
              <a:t> endereços;</a:t>
            </a:r>
            <a:endParaRPr/>
          </a:p>
          <a:p>
            <a:pPr indent="-311150" lvl="0" marL="457200" rtl="0" algn="just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t-BR"/>
              <a:t>Blocos </a:t>
            </a:r>
            <a:r>
              <a:rPr lang="pt-BR"/>
              <a:t>têm</a:t>
            </a:r>
            <a:r>
              <a:rPr lang="pt-BR"/>
              <a:t> tamanhos.</a:t>
            </a:r>
            <a:endParaRPr/>
          </a:p>
        </p:txBody>
      </p:sp>
      <p:pic>
        <p:nvPicPr>
          <p:cNvPr id="123" name="Google Shape;12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21600" y="752823"/>
            <a:ext cx="6018424" cy="3868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72"/>
          <p:cNvSpPr txBox="1"/>
          <p:nvPr>
            <p:ph type="title"/>
          </p:nvPr>
        </p:nvSpPr>
        <p:spPr>
          <a:xfrm>
            <a:off x="365675" y="1429825"/>
            <a:ext cx="22035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4. Exemplos práticos: exemplo 5 - soma</a:t>
            </a:r>
            <a:endParaRPr/>
          </a:p>
        </p:txBody>
      </p:sp>
      <p:sp>
        <p:nvSpPr>
          <p:cNvPr id="478" name="Google Shape;478;p72"/>
          <p:cNvSpPr txBox="1"/>
          <p:nvPr>
            <p:ph idx="1" type="body"/>
          </p:nvPr>
        </p:nvSpPr>
        <p:spPr>
          <a:xfrm>
            <a:off x="224825" y="3268475"/>
            <a:ext cx="1718400" cy="122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Código padrão:</a:t>
            </a:r>
            <a:endParaRPr sz="1800"/>
          </a:p>
        </p:txBody>
      </p:sp>
      <p:pic>
        <p:nvPicPr>
          <p:cNvPr id="479" name="Google Shape;479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3475" y="1169025"/>
            <a:ext cx="5715000" cy="304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73"/>
          <p:cNvSpPr txBox="1"/>
          <p:nvPr>
            <p:ph type="title"/>
          </p:nvPr>
        </p:nvSpPr>
        <p:spPr>
          <a:xfrm>
            <a:off x="365675" y="1429825"/>
            <a:ext cx="22035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4. Exemplos práticos: exemplo 5 - soma</a:t>
            </a:r>
            <a:endParaRPr/>
          </a:p>
        </p:txBody>
      </p:sp>
      <p:sp>
        <p:nvSpPr>
          <p:cNvPr id="485" name="Google Shape;485;p73"/>
          <p:cNvSpPr txBox="1"/>
          <p:nvPr>
            <p:ph idx="1" type="body"/>
          </p:nvPr>
        </p:nvSpPr>
        <p:spPr>
          <a:xfrm>
            <a:off x="224825" y="3268475"/>
            <a:ext cx="1718400" cy="122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Código alterado:</a:t>
            </a:r>
            <a:endParaRPr sz="1800"/>
          </a:p>
        </p:txBody>
      </p:sp>
      <p:pic>
        <p:nvPicPr>
          <p:cNvPr id="486" name="Google Shape;486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73150" y="1357313"/>
            <a:ext cx="5676900" cy="242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74"/>
          <p:cNvSpPr txBox="1"/>
          <p:nvPr>
            <p:ph type="title"/>
          </p:nvPr>
        </p:nvSpPr>
        <p:spPr>
          <a:xfrm>
            <a:off x="365675" y="1429825"/>
            <a:ext cx="22035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4. Exemplos práticos: exemplo 5 - soma</a:t>
            </a:r>
            <a:endParaRPr/>
          </a:p>
        </p:txBody>
      </p:sp>
      <p:sp>
        <p:nvSpPr>
          <p:cNvPr id="492" name="Google Shape;492;p74"/>
          <p:cNvSpPr txBox="1"/>
          <p:nvPr>
            <p:ph idx="1" type="body"/>
          </p:nvPr>
        </p:nvSpPr>
        <p:spPr>
          <a:xfrm>
            <a:off x="224825" y="3268475"/>
            <a:ext cx="1718400" cy="122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Código padrão:</a:t>
            </a:r>
            <a:endParaRPr sz="1800"/>
          </a:p>
        </p:txBody>
      </p:sp>
      <p:pic>
        <p:nvPicPr>
          <p:cNvPr id="493" name="Google Shape;493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31175" y="152400"/>
            <a:ext cx="556792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75"/>
          <p:cNvSpPr txBox="1"/>
          <p:nvPr>
            <p:ph type="title"/>
          </p:nvPr>
        </p:nvSpPr>
        <p:spPr>
          <a:xfrm>
            <a:off x="365675" y="1429825"/>
            <a:ext cx="22035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4. Exemplos práticos: exemplo 5 - soma</a:t>
            </a:r>
            <a:endParaRPr/>
          </a:p>
        </p:txBody>
      </p:sp>
      <p:sp>
        <p:nvSpPr>
          <p:cNvPr id="499" name="Google Shape;499;p75"/>
          <p:cNvSpPr txBox="1"/>
          <p:nvPr>
            <p:ph idx="1" type="body"/>
          </p:nvPr>
        </p:nvSpPr>
        <p:spPr>
          <a:xfrm>
            <a:off x="234925" y="3217950"/>
            <a:ext cx="1718400" cy="122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Código alterado:</a:t>
            </a:r>
            <a:endParaRPr sz="1800"/>
          </a:p>
        </p:txBody>
      </p:sp>
      <p:pic>
        <p:nvPicPr>
          <p:cNvPr id="500" name="Google Shape;500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7975" y="152400"/>
            <a:ext cx="4447694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5" name="Google Shape;505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457200"/>
            <a:ext cx="8839201" cy="865881"/>
          </a:xfrm>
          <a:prstGeom prst="rect">
            <a:avLst/>
          </a:prstGeom>
          <a:noFill/>
          <a:ln>
            <a:noFill/>
          </a:ln>
        </p:spPr>
      </p:pic>
      <p:pic>
        <p:nvPicPr>
          <p:cNvPr id="506" name="Google Shape;506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856481"/>
            <a:ext cx="8839199" cy="87843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Google Shape;507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429000"/>
            <a:ext cx="8839201" cy="8658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77"/>
          <p:cNvSpPr txBox="1"/>
          <p:nvPr>
            <p:ph idx="1" type="body"/>
          </p:nvPr>
        </p:nvSpPr>
        <p:spPr>
          <a:xfrm>
            <a:off x="729450" y="1490500"/>
            <a:ext cx="7688700" cy="10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Ilustra como ter mais de uma função;</a:t>
            </a:r>
            <a:endParaRPr sz="1800"/>
          </a:p>
          <a:p>
            <a:pPr indent="-342900" lvl="0" marL="457200" rtl="0" algn="just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Devem ser repetidos cada um dos passos;</a:t>
            </a:r>
            <a:endParaRPr sz="1800"/>
          </a:p>
          <a:p>
            <a:pPr indent="-342900" lvl="0" marL="457200" rtl="0" algn="just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Eles foram executados na pasta ~/Downloads/rpc/calculadora.</a:t>
            </a:r>
            <a:endParaRPr sz="1800"/>
          </a:p>
        </p:txBody>
      </p:sp>
      <p:sp>
        <p:nvSpPr>
          <p:cNvPr id="513" name="Google Shape;513;p77"/>
          <p:cNvSpPr txBox="1"/>
          <p:nvPr>
            <p:ph type="title"/>
          </p:nvPr>
        </p:nvSpPr>
        <p:spPr>
          <a:xfrm>
            <a:off x="729450" y="5304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4. Exemplos práticos: exemplo 6 - calculadora</a:t>
            </a:r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78"/>
          <p:cNvSpPr txBox="1"/>
          <p:nvPr>
            <p:ph type="title"/>
          </p:nvPr>
        </p:nvSpPr>
        <p:spPr>
          <a:xfrm>
            <a:off x="729450" y="5304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4. Exemplos práticos: exemplo 6 - calculadora</a:t>
            </a:r>
            <a:endParaRPr/>
          </a:p>
        </p:txBody>
      </p:sp>
      <p:pic>
        <p:nvPicPr>
          <p:cNvPr id="519" name="Google Shape;519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8575" y="1145200"/>
            <a:ext cx="3710300" cy="377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79"/>
          <p:cNvSpPr txBox="1"/>
          <p:nvPr>
            <p:ph type="title"/>
          </p:nvPr>
        </p:nvSpPr>
        <p:spPr>
          <a:xfrm>
            <a:off x="365675" y="1429825"/>
            <a:ext cx="22035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4. Exemplos práticos: exemplo 6 - calculadora</a:t>
            </a:r>
            <a:endParaRPr/>
          </a:p>
        </p:txBody>
      </p:sp>
      <p:sp>
        <p:nvSpPr>
          <p:cNvPr id="525" name="Google Shape;525;p79"/>
          <p:cNvSpPr txBox="1"/>
          <p:nvPr>
            <p:ph idx="1" type="body"/>
          </p:nvPr>
        </p:nvSpPr>
        <p:spPr>
          <a:xfrm>
            <a:off x="224825" y="3268475"/>
            <a:ext cx="1718400" cy="122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Código padrão:</a:t>
            </a:r>
            <a:endParaRPr sz="1800"/>
          </a:p>
        </p:txBody>
      </p:sp>
      <p:pic>
        <p:nvPicPr>
          <p:cNvPr id="526" name="Google Shape;526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5575" y="152400"/>
            <a:ext cx="4621818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80"/>
          <p:cNvSpPr txBox="1"/>
          <p:nvPr>
            <p:ph type="title"/>
          </p:nvPr>
        </p:nvSpPr>
        <p:spPr>
          <a:xfrm>
            <a:off x="365675" y="1429825"/>
            <a:ext cx="22035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4. Exemplos práticos: exemplo 6 - calculadora</a:t>
            </a:r>
            <a:endParaRPr/>
          </a:p>
        </p:txBody>
      </p:sp>
      <p:sp>
        <p:nvSpPr>
          <p:cNvPr id="532" name="Google Shape;532;p80"/>
          <p:cNvSpPr txBox="1"/>
          <p:nvPr>
            <p:ph idx="1" type="body"/>
          </p:nvPr>
        </p:nvSpPr>
        <p:spPr>
          <a:xfrm>
            <a:off x="224825" y="3268475"/>
            <a:ext cx="1718400" cy="122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Código alterado:</a:t>
            </a:r>
            <a:endParaRPr sz="1800"/>
          </a:p>
        </p:txBody>
      </p:sp>
      <p:pic>
        <p:nvPicPr>
          <p:cNvPr id="533" name="Google Shape;533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7375" y="152400"/>
            <a:ext cx="5545476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81"/>
          <p:cNvSpPr txBox="1"/>
          <p:nvPr>
            <p:ph type="title"/>
          </p:nvPr>
        </p:nvSpPr>
        <p:spPr>
          <a:xfrm>
            <a:off x="365675" y="1429825"/>
            <a:ext cx="22035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4. Exemplos práticos: exemplo 6 - calculadora</a:t>
            </a:r>
            <a:endParaRPr/>
          </a:p>
        </p:txBody>
      </p:sp>
      <p:sp>
        <p:nvSpPr>
          <p:cNvPr id="539" name="Google Shape;539;p81"/>
          <p:cNvSpPr txBox="1"/>
          <p:nvPr>
            <p:ph idx="1" type="body"/>
          </p:nvPr>
        </p:nvSpPr>
        <p:spPr>
          <a:xfrm>
            <a:off x="224825" y="3268475"/>
            <a:ext cx="1718400" cy="122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Código padrão:</a:t>
            </a:r>
            <a:endParaRPr sz="1800"/>
          </a:p>
        </p:txBody>
      </p:sp>
      <p:pic>
        <p:nvPicPr>
          <p:cNvPr id="540" name="Google Shape;540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3575" y="152400"/>
            <a:ext cx="5473779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9"/>
          <p:cNvSpPr txBox="1"/>
          <p:nvPr>
            <p:ph type="title"/>
          </p:nvPr>
        </p:nvSpPr>
        <p:spPr>
          <a:xfrm>
            <a:off x="721225" y="591100"/>
            <a:ext cx="7486500" cy="5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Comunicações em rede</a:t>
            </a:r>
            <a:endParaRPr/>
          </a:p>
        </p:txBody>
      </p:sp>
      <p:sp>
        <p:nvSpPr>
          <p:cNvPr id="129" name="Google Shape;129;p19"/>
          <p:cNvSpPr txBox="1"/>
          <p:nvPr>
            <p:ph idx="1" type="body"/>
          </p:nvPr>
        </p:nvSpPr>
        <p:spPr>
          <a:xfrm>
            <a:off x="721225" y="1480400"/>
            <a:ext cx="7800000" cy="289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Em alguns casos, o código a ser chamado não está na máquina local;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Exemplos: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pt-BR" sz="1800"/>
              <a:t>Obter um status de um serviço;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pt-BR" sz="1800"/>
              <a:t>Ativar determinado recurso;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pt-BR" sz="1800"/>
              <a:t>Executar um cálculo e obter o resultado;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pt-BR" sz="1800"/>
              <a:t>Executar uma transformação sobre dados locais (após upload) e baixar os resultados (com download).</a:t>
            </a:r>
            <a:endParaRPr sz="1800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2"/>
          <p:cNvSpPr txBox="1"/>
          <p:nvPr>
            <p:ph type="title"/>
          </p:nvPr>
        </p:nvSpPr>
        <p:spPr>
          <a:xfrm>
            <a:off x="365675" y="1429825"/>
            <a:ext cx="22035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4. Exemplos práticos: exemplo 6 - calculadora</a:t>
            </a:r>
            <a:endParaRPr/>
          </a:p>
        </p:txBody>
      </p:sp>
      <p:sp>
        <p:nvSpPr>
          <p:cNvPr id="546" name="Google Shape;546;p82"/>
          <p:cNvSpPr txBox="1"/>
          <p:nvPr>
            <p:ph idx="1" type="body"/>
          </p:nvPr>
        </p:nvSpPr>
        <p:spPr>
          <a:xfrm>
            <a:off x="224825" y="3268475"/>
            <a:ext cx="1718400" cy="122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Código alterado parte 1:</a:t>
            </a:r>
            <a:endParaRPr sz="1800"/>
          </a:p>
        </p:txBody>
      </p:sp>
      <p:pic>
        <p:nvPicPr>
          <p:cNvPr id="547" name="Google Shape;547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1575" y="533400"/>
            <a:ext cx="6270024" cy="387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83"/>
          <p:cNvSpPr txBox="1"/>
          <p:nvPr>
            <p:ph type="title"/>
          </p:nvPr>
        </p:nvSpPr>
        <p:spPr>
          <a:xfrm>
            <a:off x="365675" y="1429825"/>
            <a:ext cx="22035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4. Exemplos práticos: exemplo 6 - calculadora</a:t>
            </a:r>
            <a:endParaRPr/>
          </a:p>
        </p:txBody>
      </p:sp>
      <p:sp>
        <p:nvSpPr>
          <p:cNvPr id="553" name="Google Shape;553;p83"/>
          <p:cNvSpPr txBox="1"/>
          <p:nvPr>
            <p:ph idx="1" type="body"/>
          </p:nvPr>
        </p:nvSpPr>
        <p:spPr>
          <a:xfrm>
            <a:off x="224825" y="3268475"/>
            <a:ext cx="1718400" cy="122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Código alterado parte 2:</a:t>
            </a:r>
            <a:endParaRPr sz="1800"/>
          </a:p>
        </p:txBody>
      </p:sp>
      <p:pic>
        <p:nvPicPr>
          <p:cNvPr id="554" name="Google Shape;554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1575" y="152400"/>
            <a:ext cx="6270025" cy="46666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9" name="Google Shape;559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90600"/>
            <a:ext cx="8839200" cy="4675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0" name="Google Shape;560;p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067765"/>
            <a:ext cx="8839199" cy="8739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85"/>
          <p:cNvSpPr txBox="1"/>
          <p:nvPr>
            <p:ph idx="1" type="body"/>
          </p:nvPr>
        </p:nvSpPr>
        <p:spPr>
          <a:xfrm>
            <a:off x="729450" y="1490500"/>
            <a:ext cx="7688700" cy="10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Ilustra:</a:t>
            </a:r>
            <a:endParaRPr sz="1800"/>
          </a:p>
          <a:p>
            <a:pPr indent="-342900" lvl="1" marL="914400" rtl="0" algn="just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AutoNum type="alphaLcPeriod"/>
            </a:pPr>
            <a:r>
              <a:rPr lang="pt-BR" sz="1800"/>
              <a:t>Como ter estruturas compostas;</a:t>
            </a:r>
            <a:endParaRPr sz="1800"/>
          </a:p>
          <a:p>
            <a:pPr indent="-342900" lvl="1" marL="914400" rtl="0" algn="just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AutoNum type="alphaLcPeriod"/>
            </a:pPr>
            <a:r>
              <a:rPr lang="pt-BR" sz="1800"/>
              <a:t>Que é possível usar diferentes tipos de dados;</a:t>
            </a:r>
            <a:endParaRPr sz="1800"/>
          </a:p>
          <a:p>
            <a:pPr indent="-342900" lvl="1" marL="914400" rtl="0" algn="just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AutoNum type="alphaLcPeriod"/>
            </a:pPr>
            <a:r>
              <a:rPr lang="pt-BR" sz="1800"/>
              <a:t>Que o retorno também pode ser uma estrutura.</a:t>
            </a:r>
            <a:endParaRPr sz="1800"/>
          </a:p>
          <a:p>
            <a:pPr indent="-342900" lvl="0" marL="457200" rtl="0" algn="just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Devem ser repetidos cada um dos passos;</a:t>
            </a:r>
            <a:endParaRPr sz="1800"/>
          </a:p>
          <a:p>
            <a:pPr indent="-342900" lvl="0" marL="457200" rtl="0" algn="just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Eles foram executados na pasta ~/Downloads/rpc/operacao.</a:t>
            </a:r>
            <a:endParaRPr sz="1800"/>
          </a:p>
        </p:txBody>
      </p:sp>
      <p:sp>
        <p:nvSpPr>
          <p:cNvPr id="566" name="Google Shape;566;p85"/>
          <p:cNvSpPr txBox="1"/>
          <p:nvPr>
            <p:ph type="title"/>
          </p:nvPr>
        </p:nvSpPr>
        <p:spPr>
          <a:xfrm>
            <a:off x="729450" y="5304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4. Exemplos práticos: exemplo 7 - operação</a:t>
            </a:r>
            <a:endParaRPr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86"/>
          <p:cNvSpPr txBox="1"/>
          <p:nvPr>
            <p:ph type="title"/>
          </p:nvPr>
        </p:nvSpPr>
        <p:spPr>
          <a:xfrm>
            <a:off x="729450" y="1216275"/>
            <a:ext cx="3163500" cy="292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4. Exemplos práticos: exemplo 7 - operação</a:t>
            </a:r>
            <a:endParaRPr/>
          </a:p>
        </p:txBody>
      </p:sp>
      <p:pic>
        <p:nvPicPr>
          <p:cNvPr id="572" name="Google Shape;572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1750" y="152400"/>
            <a:ext cx="3169797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87"/>
          <p:cNvSpPr txBox="1"/>
          <p:nvPr>
            <p:ph type="title"/>
          </p:nvPr>
        </p:nvSpPr>
        <p:spPr>
          <a:xfrm>
            <a:off x="365675" y="1429825"/>
            <a:ext cx="22035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4. Exemplos práticos: exemplo 7 - operação</a:t>
            </a:r>
            <a:endParaRPr/>
          </a:p>
        </p:txBody>
      </p:sp>
      <p:sp>
        <p:nvSpPr>
          <p:cNvPr id="578" name="Google Shape;578;p87"/>
          <p:cNvSpPr txBox="1"/>
          <p:nvPr>
            <p:ph idx="1" type="body"/>
          </p:nvPr>
        </p:nvSpPr>
        <p:spPr>
          <a:xfrm>
            <a:off x="224825" y="3268475"/>
            <a:ext cx="1718400" cy="122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Código original:</a:t>
            </a:r>
            <a:endParaRPr sz="1800"/>
          </a:p>
        </p:txBody>
      </p:sp>
      <p:pic>
        <p:nvPicPr>
          <p:cNvPr id="579" name="Google Shape;579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97775" y="1143000"/>
            <a:ext cx="6115050" cy="307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88"/>
          <p:cNvSpPr txBox="1"/>
          <p:nvPr>
            <p:ph type="title"/>
          </p:nvPr>
        </p:nvSpPr>
        <p:spPr>
          <a:xfrm>
            <a:off x="365675" y="1429825"/>
            <a:ext cx="22035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4. Exemplos práticos: exemplo 7 - operação</a:t>
            </a:r>
            <a:endParaRPr/>
          </a:p>
        </p:txBody>
      </p:sp>
      <p:sp>
        <p:nvSpPr>
          <p:cNvPr id="585" name="Google Shape;585;p88"/>
          <p:cNvSpPr txBox="1"/>
          <p:nvPr>
            <p:ph idx="1" type="body"/>
          </p:nvPr>
        </p:nvSpPr>
        <p:spPr>
          <a:xfrm>
            <a:off x="224825" y="3268475"/>
            <a:ext cx="1718400" cy="122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Código alterado:</a:t>
            </a:r>
            <a:endParaRPr sz="1800"/>
          </a:p>
        </p:txBody>
      </p:sp>
      <p:pic>
        <p:nvPicPr>
          <p:cNvPr id="586" name="Google Shape;586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2575" y="152400"/>
            <a:ext cx="5808252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89"/>
          <p:cNvSpPr txBox="1"/>
          <p:nvPr>
            <p:ph type="title"/>
          </p:nvPr>
        </p:nvSpPr>
        <p:spPr>
          <a:xfrm>
            <a:off x="365675" y="1429825"/>
            <a:ext cx="22035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4. Exemplos práticos: exemplo 7 - operação</a:t>
            </a:r>
            <a:endParaRPr/>
          </a:p>
        </p:txBody>
      </p:sp>
      <p:sp>
        <p:nvSpPr>
          <p:cNvPr id="592" name="Google Shape;592;p89"/>
          <p:cNvSpPr txBox="1"/>
          <p:nvPr>
            <p:ph idx="1" type="body"/>
          </p:nvPr>
        </p:nvSpPr>
        <p:spPr>
          <a:xfrm>
            <a:off x="224825" y="3268475"/>
            <a:ext cx="1718400" cy="122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Código original:</a:t>
            </a:r>
            <a:endParaRPr sz="1800"/>
          </a:p>
        </p:txBody>
      </p:sp>
      <p:pic>
        <p:nvPicPr>
          <p:cNvPr id="593" name="Google Shape;593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7375" y="152400"/>
            <a:ext cx="553637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90"/>
          <p:cNvSpPr txBox="1"/>
          <p:nvPr>
            <p:ph type="title"/>
          </p:nvPr>
        </p:nvSpPr>
        <p:spPr>
          <a:xfrm>
            <a:off x="365675" y="1429825"/>
            <a:ext cx="22035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4. Exemplos práticos: exemplo 7 - operação</a:t>
            </a:r>
            <a:endParaRPr/>
          </a:p>
        </p:txBody>
      </p:sp>
      <p:sp>
        <p:nvSpPr>
          <p:cNvPr id="599" name="Google Shape;599;p90"/>
          <p:cNvSpPr txBox="1"/>
          <p:nvPr>
            <p:ph idx="1" type="body"/>
          </p:nvPr>
        </p:nvSpPr>
        <p:spPr>
          <a:xfrm>
            <a:off x="224825" y="3268475"/>
            <a:ext cx="1718400" cy="122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Código alterado parte 1:</a:t>
            </a:r>
            <a:endParaRPr sz="1800"/>
          </a:p>
        </p:txBody>
      </p:sp>
      <p:pic>
        <p:nvPicPr>
          <p:cNvPr id="600" name="Google Shape;600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31175" y="152400"/>
            <a:ext cx="553637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91"/>
          <p:cNvSpPr txBox="1"/>
          <p:nvPr>
            <p:ph type="title"/>
          </p:nvPr>
        </p:nvSpPr>
        <p:spPr>
          <a:xfrm>
            <a:off x="365675" y="1429825"/>
            <a:ext cx="22035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4. Exemplos práticos: exemplo 7 - operação</a:t>
            </a:r>
            <a:endParaRPr/>
          </a:p>
        </p:txBody>
      </p:sp>
      <p:sp>
        <p:nvSpPr>
          <p:cNvPr id="606" name="Google Shape;606;p91"/>
          <p:cNvSpPr txBox="1"/>
          <p:nvPr>
            <p:ph idx="1" type="body"/>
          </p:nvPr>
        </p:nvSpPr>
        <p:spPr>
          <a:xfrm>
            <a:off x="224825" y="3268475"/>
            <a:ext cx="1718400" cy="122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Código alterado parte 2:</a:t>
            </a:r>
            <a:endParaRPr sz="1800"/>
          </a:p>
        </p:txBody>
      </p:sp>
      <p:pic>
        <p:nvPicPr>
          <p:cNvPr id="607" name="Google Shape;607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5975" y="152400"/>
            <a:ext cx="5192751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0"/>
          <p:cNvSpPr txBox="1"/>
          <p:nvPr>
            <p:ph type="title"/>
          </p:nvPr>
        </p:nvSpPr>
        <p:spPr>
          <a:xfrm>
            <a:off x="721225" y="591100"/>
            <a:ext cx="7486500" cy="5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Comunicações em rede</a:t>
            </a:r>
            <a:endParaRPr/>
          </a:p>
        </p:txBody>
      </p:sp>
      <p:sp>
        <p:nvSpPr>
          <p:cNvPr id="135" name="Google Shape;135;p20"/>
          <p:cNvSpPr txBox="1"/>
          <p:nvPr>
            <p:ph idx="1" type="body"/>
          </p:nvPr>
        </p:nvSpPr>
        <p:spPr>
          <a:xfrm>
            <a:off x="721225" y="1480400"/>
            <a:ext cx="7800000" cy="289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Pode-se usar, por exemplo, o modelo cliente/servidor;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Deve-se criar um protocolo para essa comunicação;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Deve-se fazer sockets para as trocas de mensagens;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Deve-se empacotar/desempacotar parâmetros/resultados;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Dentre outros.</a:t>
            </a:r>
            <a:endParaRPr sz="1800"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2" name="Google Shape;612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28600"/>
            <a:ext cx="8839201" cy="11198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3" name="Google Shape;613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429000"/>
            <a:ext cx="8839201" cy="11198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4" name="Google Shape;614;p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805660"/>
            <a:ext cx="8839200" cy="10219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93"/>
          <p:cNvSpPr txBox="1"/>
          <p:nvPr>
            <p:ph type="title"/>
          </p:nvPr>
        </p:nvSpPr>
        <p:spPr>
          <a:xfrm>
            <a:off x="724950" y="1439075"/>
            <a:ext cx="3300900" cy="6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Conclusão</a:t>
            </a:r>
            <a:endParaRPr/>
          </a:p>
        </p:txBody>
      </p:sp>
      <p:sp>
        <p:nvSpPr>
          <p:cNvPr id="620" name="Google Shape;620;p93"/>
          <p:cNvSpPr txBox="1"/>
          <p:nvPr>
            <p:ph idx="2" type="body"/>
          </p:nvPr>
        </p:nvSpPr>
        <p:spPr>
          <a:xfrm>
            <a:off x="4812550" y="1551125"/>
            <a:ext cx="4092600" cy="304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O RPC é um recurso muito poderoso;</a:t>
            </a:r>
            <a:endParaRPr sz="1800"/>
          </a:p>
          <a:p>
            <a:pPr indent="-342900" lvl="0" marL="457200" rtl="0" algn="just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Ele disponibiliza diversos recursos para uma comunicação;</a:t>
            </a:r>
            <a:endParaRPr sz="1800"/>
          </a:p>
          <a:p>
            <a:pPr indent="-342900" lvl="0" marL="457200" rtl="0" algn="just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Sistemas eficientes podem ser feitos com base em sua utilização.</a:t>
            </a:r>
            <a:endParaRPr sz="1800"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94"/>
          <p:cNvSpPr txBox="1"/>
          <p:nvPr>
            <p:ph type="title"/>
          </p:nvPr>
        </p:nvSpPr>
        <p:spPr>
          <a:xfrm>
            <a:off x="724950" y="1439075"/>
            <a:ext cx="3300900" cy="6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Dúvidas?</a:t>
            </a:r>
            <a:endParaRPr/>
          </a:p>
        </p:txBody>
      </p:sp>
      <p:pic>
        <p:nvPicPr>
          <p:cNvPr id="626" name="Google Shape;626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4475" y="1298501"/>
            <a:ext cx="4237549" cy="278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95"/>
          <p:cNvSpPr txBox="1"/>
          <p:nvPr>
            <p:ph type="title"/>
          </p:nvPr>
        </p:nvSpPr>
        <p:spPr>
          <a:xfrm>
            <a:off x="93475" y="1480350"/>
            <a:ext cx="2091600" cy="72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/>
              <a:t>Obrigado!</a:t>
            </a:r>
            <a:endParaRPr sz="3000"/>
          </a:p>
        </p:txBody>
      </p:sp>
      <p:sp>
        <p:nvSpPr>
          <p:cNvPr id="632" name="Google Shape;632;p95"/>
          <p:cNvSpPr txBox="1"/>
          <p:nvPr>
            <p:ph idx="1" type="body"/>
          </p:nvPr>
        </p:nvSpPr>
        <p:spPr>
          <a:xfrm>
            <a:off x="175550" y="2771600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dk2"/>
                </a:solidFill>
              </a:rPr>
              <a:t>Contato:</a:t>
            </a:r>
            <a:endParaRPr sz="14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dk2"/>
                </a:solidFill>
              </a:rPr>
              <a:t>Me. Daniel Sucupira Lima</a:t>
            </a:r>
            <a:endParaRPr sz="14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dk2"/>
                </a:solidFill>
              </a:rPr>
              <a:t>E-mail:</a:t>
            </a:r>
            <a:endParaRPr sz="14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dk2"/>
                </a:solidFill>
              </a:rPr>
              <a:t>daniel.lima@aluno.uece.br</a:t>
            </a:r>
            <a:endParaRPr sz="14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/>
              <a:t> </a:t>
            </a:r>
            <a:endParaRPr sz="1400"/>
          </a:p>
        </p:txBody>
      </p:sp>
      <p:pic>
        <p:nvPicPr>
          <p:cNvPr id="633" name="Google Shape;633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5991" y="0"/>
            <a:ext cx="685801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96"/>
          <p:cNvSpPr txBox="1"/>
          <p:nvPr>
            <p:ph type="title"/>
          </p:nvPr>
        </p:nvSpPr>
        <p:spPr>
          <a:xfrm>
            <a:off x="721225" y="621400"/>
            <a:ext cx="3300900" cy="45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Referências</a:t>
            </a:r>
            <a:endParaRPr/>
          </a:p>
        </p:txBody>
      </p:sp>
      <p:sp>
        <p:nvSpPr>
          <p:cNvPr id="639" name="Google Shape;639;p96"/>
          <p:cNvSpPr txBox="1"/>
          <p:nvPr>
            <p:ph idx="1" type="body"/>
          </p:nvPr>
        </p:nvSpPr>
        <p:spPr>
          <a:xfrm>
            <a:off x="416825" y="1399550"/>
            <a:ext cx="7993200" cy="36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11150" lvl="0" marL="457200" marR="381000" rtl="0" algn="just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pt-B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MAZIERO, Carlos. </a:t>
            </a:r>
            <a:r>
              <a:rPr b="1" lang="pt-B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Memória processo</a:t>
            </a:r>
            <a:r>
              <a:rPr lang="pt-B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2021. 1 imagem. 415 x 283 pixels. Disponível em: </a:t>
            </a:r>
            <a:r>
              <a:rPr lang="pt-BR">
                <a:solidFill>
                  <a:srgbClr val="000000"/>
                </a:solidFill>
              </a:rPr>
              <a:t>https://wiki.inf.ufpr.br/maziero/lib/exe/fetch.php?media=prog2:memoria-processo.png</a:t>
            </a:r>
            <a:r>
              <a:rPr lang="pt-B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Acesso em: 22 de abril de 2023. 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marR="38100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pt-B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ARORA, Ridze. </a:t>
            </a:r>
            <a:r>
              <a:rPr b="1" lang="pt-B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Remote procedure call</a:t>
            </a:r>
            <a:r>
              <a:rPr lang="pt-B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2020. 1 imagem. 500 x 250 pixels. Disponível em: https://i.pinimg.com/564x/68/7b/2c/687b2cf1cff474b693ec10c97a7a6c0a.jpg. Acesso em: </a:t>
            </a:r>
            <a:r>
              <a:rPr lang="pt-B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 de abril de 2023</a:t>
            </a:r>
            <a:r>
              <a:rPr lang="pt-B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marR="38100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pt-B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KRZYZANOWSKI, </a:t>
            </a:r>
            <a:r>
              <a:rPr lang="pt-B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Paul</a:t>
            </a:r>
            <a:r>
              <a:rPr lang="pt-B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b="1" lang="pt-B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Steps in executing a remote procedure call</a:t>
            </a:r>
            <a:r>
              <a:rPr lang="pt-B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2021. 1 imagem. 482 x 303 pixels. Disponível em: </a:t>
            </a:r>
            <a:r>
              <a:rPr lang="pt-BR">
                <a:solidFill>
                  <a:srgbClr val="000000"/>
                </a:solidFill>
              </a:rPr>
              <a:t>https://people.cs.rutgers.edu/~pxk/417/notes/images/rpc-flow.png</a:t>
            </a:r>
            <a:r>
              <a:rPr lang="pt-B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Acesso em: 2 de abril de 2023. 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marR="38100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pt-B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WANG, Stephanie; HINDMAN, Benjamin; STOICA, Ion. In reference to RPC: it's time to add distributed memory. In: </a:t>
            </a:r>
            <a:r>
              <a:rPr b="1" lang="pt-B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HotOS</a:t>
            </a:r>
            <a:r>
              <a:rPr lang="pt-B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2021. p. 191-198.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marR="38100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pt-B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PAWAN, V. </a:t>
            </a:r>
            <a:r>
              <a:rPr b="1" lang="pt-B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Steps of RPC</a:t>
            </a:r>
            <a:r>
              <a:rPr lang="pt-B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2021. 1 imagem. 540 x 303 pixels. Disponível em: https://media.licdn.com/dms/image/C5612AQE7IHr8My57Nw/article-inline_image-shrink_1500_2232/0/1624297081904?e=1687392000&amp;v=beta&amp;t=iWAOxDx4MS-9FsHRjiBA2x42-h4BjOZDuM8MgZD71gU. Acesso em: 2 de abril de 2023. 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marR="38100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pt-B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Emojiterra team. </a:t>
            </a:r>
            <a:r>
              <a:rPr b="1" lang="pt-B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Rosto pensativo emoji</a:t>
            </a:r>
            <a:r>
              <a:rPr lang="pt-B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2017. 1 imagem. 303 x 303 pixels. Disponível em: https://images.emojiterra.com/google/android-12l/512px/1f914.png. Acesso em: 2 de abril de 2023. 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marR="38100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pt-B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EV Comunicação. </a:t>
            </a:r>
            <a:r>
              <a:rPr b="1" lang="pt-B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Conheça seu público alvo</a:t>
            </a:r>
            <a:r>
              <a:rPr lang="pt-B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2015. 1 imagem. 461 x 303 pixels. Disponível em: http://varizes.net.br/wp-content/uploads/2019/06/duvida1-970x637.jpg. Acesso em: 2 de abril de 2023. 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2000"/>
              <a:t>Seria interessante houvesse uma forma de simplificar essa comunicação entre clientes e servidores, facilitando as chamadas a métodos em outras máquinas.</a:t>
            </a:r>
            <a:endParaRPr sz="20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